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99" r:id="rId3"/>
    <p:sldId id="340" r:id="rId4"/>
    <p:sldId id="341" r:id="rId5"/>
    <p:sldId id="322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342" r:id="rId15"/>
    <p:sldId id="280" r:id="rId16"/>
    <p:sldId id="281" r:id="rId17"/>
    <p:sldId id="304" r:id="rId18"/>
    <p:sldId id="305" r:id="rId19"/>
    <p:sldId id="306" r:id="rId20"/>
    <p:sldId id="307" r:id="rId21"/>
    <p:sldId id="308" r:id="rId22"/>
    <p:sldId id="289" r:id="rId23"/>
    <p:sldId id="302" r:id="rId24"/>
    <p:sldId id="290" r:id="rId25"/>
    <p:sldId id="309" r:id="rId26"/>
    <p:sldId id="310" r:id="rId27"/>
    <p:sldId id="317" r:id="rId28"/>
    <p:sldId id="316" r:id="rId29"/>
    <p:sldId id="315" r:id="rId30"/>
    <p:sldId id="314" r:id="rId31"/>
    <p:sldId id="291" r:id="rId32"/>
    <p:sldId id="319" r:id="rId33"/>
    <p:sldId id="292" r:id="rId34"/>
    <p:sldId id="293" r:id="rId35"/>
    <p:sldId id="294" r:id="rId36"/>
    <p:sldId id="295" r:id="rId37"/>
    <p:sldId id="296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36" r:id="rId52"/>
    <p:sldId id="337" r:id="rId53"/>
    <p:sldId id="338" r:id="rId54"/>
    <p:sldId id="339" r:id="rId55"/>
    <p:sldId id="298" r:id="rId5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175"/>
    <a:srgbClr val="5525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8" autoAdjust="0"/>
    <p:restoredTop sz="94624" autoAdjust="0"/>
  </p:normalViewPr>
  <p:slideViewPr>
    <p:cSldViewPr>
      <p:cViewPr varScale="1">
        <p:scale>
          <a:sx n="84" d="100"/>
          <a:sy n="84" d="100"/>
        </p:scale>
        <p:origin x="-65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F42A7-F02B-4537-9B30-0AA4CA9652E5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E4AD7-3D05-4DB3-AF9B-1A7E798C2B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8120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4AD7-3D05-4DB3-AF9B-1A7E798C2BF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442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4AD7-3D05-4DB3-AF9B-1A7E798C2BF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4AD7-3D05-4DB3-AF9B-1A7E798C2BFD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E4AD7-3D05-4DB3-AF9B-1A7E798C2BFD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F5D9-FE34-4DAC-A498-60F49BCD5DA5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AC7D-B516-49C3-A2E4-37DE26D39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F5D9-FE34-4DAC-A498-60F49BCD5DA5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AC7D-B516-49C3-A2E4-37DE26D39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F5D9-FE34-4DAC-A498-60F49BCD5DA5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AC7D-B516-49C3-A2E4-37DE26D39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F5D9-FE34-4DAC-A498-60F49BCD5DA5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AC7D-B516-49C3-A2E4-37DE26D39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F5D9-FE34-4DAC-A498-60F49BCD5DA5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AC7D-B516-49C3-A2E4-37DE26D39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F5D9-FE34-4DAC-A498-60F49BCD5DA5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AC7D-B516-49C3-A2E4-37DE26D39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F5D9-FE34-4DAC-A498-60F49BCD5DA5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AC7D-B516-49C3-A2E4-37DE26D39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F5D9-FE34-4DAC-A498-60F49BCD5DA5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AC7D-B516-49C3-A2E4-37DE26D39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F5D9-FE34-4DAC-A498-60F49BCD5DA5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AC7D-B516-49C3-A2E4-37DE26D39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F5D9-FE34-4DAC-A498-60F49BCD5DA5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AC7D-B516-49C3-A2E4-37DE26D39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F5D9-FE34-4DAC-A498-60F49BCD5DA5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AC7D-B516-49C3-A2E4-37DE26D39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DF5D9-FE34-4DAC-A498-60F49BCD5DA5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DAC7D-B516-49C3-A2E4-37DE26D39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1.png"/><Relationship Id="rId7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slide" Target="slide27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7.xml"/><Relationship Id="rId4" Type="http://schemas.openxmlformats.org/officeDocument/2006/relationships/slide" Target="slide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55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43.xml"/><Relationship Id="rId7" Type="http://schemas.openxmlformats.org/officeDocument/2006/relationships/slide" Target="slide51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7.xml"/><Relationship Id="rId4" Type="http://schemas.openxmlformats.org/officeDocument/2006/relationships/slide" Target="slide45.xml"/><Relationship Id="rId9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6.xml"/><Relationship Id="rId4" Type="http://schemas.openxmlformats.org/officeDocument/2006/relationships/slide" Target="slide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slide" Target="slide4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552579"/>
                </a:solidFill>
              </a:rPr>
              <a:t>Новшества </a:t>
            </a:r>
            <a:br>
              <a:rPr lang="ru-RU" sz="5400" b="1" dirty="0" smtClean="0">
                <a:solidFill>
                  <a:srgbClr val="552579"/>
                </a:solidFill>
              </a:rPr>
            </a:br>
            <a:r>
              <a:rPr lang="ru-RU" sz="5400" b="1" dirty="0" smtClean="0">
                <a:solidFill>
                  <a:srgbClr val="552579"/>
                </a:solidFill>
              </a:rPr>
              <a:t> СПС Консультант Плюс</a:t>
            </a:r>
            <a:br>
              <a:rPr lang="ru-RU" sz="5400" b="1" dirty="0" smtClean="0">
                <a:solidFill>
                  <a:srgbClr val="552579"/>
                </a:solidFill>
              </a:rPr>
            </a:br>
            <a:r>
              <a:rPr lang="ru-RU" sz="5400" b="1" dirty="0" smtClean="0">
                <a:solidFill>
                  <a:srgbClr val="552579"/>
                </a:solidFill>
              </a:rPr>
              <a:t>2020</a:t>
            </a:r>
            <a:endParaRPr lang="ru-RU" sz="5400" b="1" dirty="0">
              <a:solidFill>
                <a:srgbClr val="552579"/>
              </a:solidFill>
            </a:endParaRPr>
          </a:p>
        </p:txBody>
      </p:sp>
      <p:pic>
        <p:nvPicPr>
          <p:cNvPr id="1027" name="Picture 3" descr="C:\Users\klimakina.oa\Desktop\картинки\нью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643314"/>
            <a:ext cx="3500494" cy="2216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14356"/>
            <a:ext cx="8229600" cy="28803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Маркеры в тексте </a:t>
            </a:r>
            <a:r>
              <a:rPr lang="ru-RU" sz="3200" b="1" dirty="0" smtClean="0">
                <a:solidFill>
                  <a:srgbClr val="7030A0"/>
                </a:solidFill>
              </a:rPr>
              <a:t>документа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выделения цветом важных фрагментов</a:t>
            </a:r>
          </a:p>
          <a:p>
            <a:r>
              <a:rPr lang="ru-RU" dirty="0"/>
              <a:t>при повторном обращении к документу можно быстро найти нужные места</a:t>
            </a:r>
          </a:p>
          <a:p>
            <a:r>
              <a:rPr lang="ru-RU" dirty="0"/>
              <a:t>переносятся в новые редакции</a:t>
            </a:r>
          </a:p>
          <a:p>
            <a:r>
              <a:rPr lang="ru-RU" dirty="0"/>
              <a:t>сохраняются при экспорте в Word и при печати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7030A0"/>
                </a:solidFill>
              </a:rPr>
              <a:t>Пример работы с маркером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85860"/>
            <a:ext cx="8641434" cy="489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9207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8907" y="4391356"/>
            <a:ext cx="309086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0782" y="3257881"/>
            <a:ext cx="4762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938" y="4149080"/>
            <a:ext cx="2365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5652120" y="6237312"/>
            <a:ext cx="3143272" cy="4286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Вернуться в ГЛАВНОЕ МЕНЮ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hlinkClick r:id="rId8" action="ppaction://hlinksldjump"/>
          </p:cNvPr>
          <p:cNvSpPr/>
          <p:nvPr/>
        </p:nvSpPr>
        <p:spPr>
          <a:xfrm>
            <a:off x="107504" y="6253620"/>
            <a:ext cx="3143272" cy="4286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Вернуться к новшествам в </a:t>
            </a:r>
            <a:r>
              <a:rPr lang="ru-RU" dirty="0" err="1" smtClean="0">
                <a:solidFill>
                  <a:prstClr val="white"/>
                </a:solidFill>
              </a:rPr>
              <a:t>ОФФлайн</a:t>
            </a:r>
            <a:r>
              <a:rPr lang="ru-RU" dirty="0" smtClean="0">
                <a:solidFill>
                  <a:prstClr val="white"/>
                </a:solidFill>
              </a:rPr>
              <a:t>-версиях </a:t>
            </a:r>
            <a:r>
              <a:rPr lang="en-US" dirty="0" smtClean="0">
                <a:solidFill>
                  <a:prstClr val="white"/>
                </a:solidFill>
              </a:rPr>
              <a:t>&gt;&gt;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59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28" y="714356"/>
            <a:ext cx="7800972" cy="121444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Блок напоминай </a:t>
            </a:r>
            <a:r>
              <a:rPr lang="ru-RU" sz="2800" b="1" dirty="0" smtClean="0">
                <a:solidFill>
                  <a:srgbClr val="7030A0"/>
                </a:solidFill>
              </a:rPr>
              <a:t>профиля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«Универсальный для бюджетных организаций»</a:t>
            </a:r>
            <a:r>
              <a:rPr lang="ru-RU" sz="2800" dirty="0">
                <a:solidFill>
                  <a:srgbClr val="7030A0"/>
                </a:solidFill>
              </a:rPr>
              <a:t/>
            </a:r>
            <a:br>
              <a:rPr lang="ru-RU" sz="2800" dirty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4572032"/>
          </a:xfrm>
        </p:spPr>
        <p:txBody>
          <a:bodyPr>
            <a:normAutofit/>
          </a:bodyPr>
          <a:lstStyle/>
          <a:p>
            <a:r>
              <a:rPr lang="ru-RU" sz="2800" dirty="0"/>
              <a:t>появится на Стартовой странице </a:t>
            </a:r>
            <a:r>
              <a:rPr lang="ru-RU" sz="2800" dirty="0" smtClean="0"/>
              <a:t>профиля</a:t>
            </a:r>
          </a:p>
          <a:p>
            <a:endParaRPr lang="ru-RU" sz="1400" dirty="0"/>
          </a:p>
          <a:p>
            <a:r>
              <a:rPr lang="ru-RU" sz="2800" dirty="0" smtClean="0"/>
              <a:t>внизу </a:t>
            </a:r>
            <a:r>
              <a:rPr lang="ru-RU" sz="2800" dirty="0"/>
              <a:t>Стартовой страницы появится строка </a:t>
            </a:r>
            <a:r>
              <a:rPr lang="ru-RU" sz="2800" dirty="0" smtClean="0"/>
              <a:t>подписки на новостную рассылку</a:t>
            </a:r>
          </a:p>
          <a:p>
            <a:endParaRPr lang="ru-RU" sz="1400" dirty="0"/>
          </a:p>
          <a:p>
            <a:r>
              <a:rPr lang="ru-RU" sz="2800" dirty="0" smtClean="0"/>
              <a:t>состав напоминаний в налогово-бухгалтерской  </a:t>
            </a:r>
            <a:r>
              <a:rPr lang="ru-RU" sz="2800" dirty="0"/>
              <a:t>части </a:t>
            </a:r>
            <a:r>
              <a:rPr lang="ru-RU" sz="2800" dirty="0" smtClean="0"/>
              <a:t>будет акцентирован на бюджетной специфики, а в </a:t>
            </a:r>
            <a:r>
              <a:rPr lang="ru-RU" sz="2800" dirty="0"/>
              <a:t>части юридической </a:t>
            </a:r>
            <a:r>
              <a:rPr lang="ru-RU" sz="2800" dirty="0" smtClean="0"/>
              <a:t>как на бюджетные, так и на коммерческие вопросы</a:t>
            </a:r>
            <a:endParaRPr lang="ru-RU" sz="2800" dirty="0"/>
          </a:p>
          <a:p>
            <a:pPr lvl="3"/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92" y="1857364"/>
            <a:ext cx="47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92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Пример «Блок </a:t>
            </a:r>
            <a:r>
              <a:rPr lang="ru-RU" sz="2400" b="1" dirty="0">
                <a:solidFill>
                  <a:srgbClr val="7030A0"/>
                </a:solidFill>
              </a:rPr>
              <a:t>напоминай профиля 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«</a:t>
            </a:r>
            <a:r>
              <a:rPr lang="ru-RU" sz="2400" b="1" dirty="0">
                <a:solidFill>
                  <a:srgbClr val="7030A0"/>
                </a:solidFill>
              </a:rPr>
              <a:t>Универсальный для бюджетных организаций</a:t>
            </a:r>
            <a:r>
              <a:rPr lang="ru-RU" sz="2400" b="1" dirty="0" smtClean="0">
                <a:solidFill>
                  <a:srgbClr val="7030A0"/>
                </a:solidFill>
              </a:rPr>
              <a:t>»»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напомин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077860"/>
            <a:ext cx="6912768" cy="5046974"/>
          </a:xfrm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5652120" y="6237312"/>
            <a:ext cx="3143272" cy="4286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Вернуться в ГЛАВНОЕ МЕНЮ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107504" y="6253620"/>
            <a:ext cx="3143272" cy="4286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Вернуться к новшествам в </a:t>
            </a:r>
            <a:r>
              <a:rPr lang="ru-RU" dirty="0" err="1" smtClean="0">
                <a:solidFill>
                  <a:prstClr val="white"/>
                </a:solidFill>
              </a:rPr>
              <a:t>ОФФлайн</a:t>
            </a:r>
            <a:r>
              <a:rPr lang="ru-RU" dirty="0" smtClean="0">
                <a:solidFill>
                  <a:prstClr val="white"/>
                </a:solidFill>
              </a:rPr>
              <a:t>-версиях </a:t>
            </a:r>
            <a:r>
              <a:rPr lang="en-US" dirty="0" smtClean="0">
                <a:solidFill>
                  <a:prstClr val="white"/>
                </a:solidFill>
              </a:rPr>
              <a:t>&gt;&gt;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06" y="428604"/>
            <a:ext cx="8072494" cy="8572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Архив </a:t>
            </a:r>
            <a:r>
              <a:rPr lang="ru-RU" sz="2800" b="1" dirty="0">
                <a:solidFill>
                  <a:srgbClr val="7030A0"/>
                </a:solidFill>
              </a:rPr>
              <a:t>технических </a:t>
            </a:r>
            <a:r>
              <a:rPr lang="ru-RU" sz="2800" b="1" dirty="0" smtClean="0">
                <a:solidFill>
                  <a:srgbClr val="7030A0"/>
                </a:solidFill>
              </a:rPr>
              <a:t>норм.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285860"/>
            <a:ext cx="8929718" cy="48577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ИБ </a:t>
            </a:r>
            <a:r>
              <a:rPr lang="ru-RU" dirty="0"/>
              <a:t>Архив технических норм представляет собой архив нормативно-технических актов по широкому кругу </a:t>
            </a:r>
            <a:r>
              <a:rPr lang="ru-RU" dirty="0" smtClean="0"/>
              <a:t>тематик </a:t>
            </a:r>
            <a:r>
              <a:rPr lang="ru-RU" dirty="0" err="1" smtClean="0"/>
              <a:t>тематик</a:t>
            </a:r>
            <a:r>
              <a:rPr lang="ru-RU" dirty="0" smtClean="0"/>
              <a:t> </a:t>
            </a:r>
            <a:r>
              <a:rPr lang="ru-RU" sz="2400" dirty="0" smtClean="0"/>
              <a:t>(например, пожарная и промышленная безопасность, охрана труда, ТЭК, строительство, торговля, экология, метрология и др.);</a:t>
            </a:r>
          </a:p>
          <a:p>
            <a:endParaRPr lang="ru-RU" sz="1600" dirty="0"/>
          </a:p>
          <a:p>
            <a:r>
              <a:rPr lang="ru-RU" dirty="0" smtClean="0"/>
              <a:t>На </a:t>
            </a:r>
            <a:r>
              <a:rPr lang="ru-RU" dirty="0"/>
              <a:t>момент выхода архив содержит около 148 тыс. </a:t>
            </a:r>
            <a:r>
              <a:rPr lang="ru-RU" dirty="0" smtClean="0"/>
              <a:t>документов и будет регулярно пополняться.</a:t>
            </a:r>
          </a:p>
          <a:p>
            <a:pPr marL="0" indent="0">
              <a:buNone/>
            </a:pPr>
            <a:endParaRPr lang="ru-RU" sz="1800" dirty="0" smtClean="0"/>
          </a:p>
          <a:p>
            <a:r>
              <a:rPr lang="ru-RU" dirty="0"/>
              <a:t>Значительный объем </a:t>
            </a:r>
            <a:r>
              <a:rPr lang="ru-RU" dirty="0" smtClean="0"/>
              <a:t>составляют </a:t>
            </a:r>
            <a:r>
              <a:rPr lang="ru-RU" dirty="0"/>
              <a:t>акты по стандартизации, прежде всего ГОСТ и ГОСТ </a:t>
            </a:r>
            <a:r>
              <a:rPr lang="ru-RU" dirty="0" smtClean="0"/>
              <a:t>Р</a:t>
            </a:r>
            <a:r>
              <a:rPr lang="ru-RU" dirty="0"/>
              <a:t> </a:t>
            </a:r>
            <a:r>
              <a:rPr lang="ru-RU" dirty="0" smtClean="0"/>
              <a:t>(47 </a:t>
            </a:r>
            <a:r>
              <a:rPr lang="ru-RU" dirty="0"/>
              <a:t>тыс. </a:t>
            </a:r>
            <a:r>
              <a:rPr lang="ru-RU" dirty="0" smtClean="0"/>
              <a:t>документов). </a:t>
            </a:r>
            <a:r>
              <a:rPr lang="ru-RU" dirty="0"/>
              <a:t>Помимо стандартов пользователям доступны руководящие документы, санитарные, строительные нормы и правила, технологические, сметные нормы, типовая проектная документация и многое другое.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24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06" y="428604"/>
            <a:ext cx="8072494" cy="85724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Архив технических </a:t>
            </a:r>
            <a:r>
              <a:rPr lang="ru-RU" sz="2800" b="1" dirty="0" smtClean="0">
                <a:solidFill>
                  <a:srgbClr val="7030A0"/>
                </a:solidFill>
              </a:rPr>
              <a:t>норм. Пример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285860"/>
            <a:ext cx="8929718" cy="485778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000364" y="6215082"/>
            <a:ext cx="3143272" cy="4286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в ГЛАВНОЕ МЕНЮ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56" y="1484784"/>
            <a:ext cx="911054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9658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Новшества для юристов</a:t>
            </a: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642910" y="1357298"/>
            <a:ext cx="3643338" cy="157163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Карточка поиска по судебной практике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Овал 7">
            <a:hlinkClick r:id="rId3" action="ppaction://hlinksldjump"/>
          </p:cNvPr>
          <p:cNvSpPr/>
          <p:nvPr/>
        </p:nvSpPr>
        <p:spPr>
          <a:xfrm>
            <a:off x="4644008" y="2780928"/>
            <a:ext cx="3643338" cy="157163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Военные суды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3707904" y="4500570"/>
            <a:ext cx="3643338" cy="1571636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</a:rPr>
              <a:t>Спецпоиск</a:t>
            </a:r>
            <a:r>
              <a:rPr lang="ru-RU" sz="2400" b="1" dirty="0" smtClean="0">
                <a:solidFill>
                  <a:srgbClr val="7030A0"/>
                </a:solidFill>
              </a:rPr>
              <a:t> по судебной практике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395536" y="3212976"/>
            <a:ext cx="3643338" cy="157163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Перспективы и риски судебных споров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>
            <a:hlinkClick r:id="rId6" action="ppaction://hlinksldjump"/>
          </p:cNvPr>
          <p:cNvSpPr/>
          <p:nvPr/>
        </p:nvSpPr>
        <p:spPr>
          <a:xfrm>
            <a:off x="3000364" y="6215082"/>
            <a:ext cx="3143272" cy="4286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в ГЛАВНОЕ МЕНЮ</a:t>
            </a:r>
            <a:endParaRPr lang="ru-RU" dirty="0"/>
          </a:p>
        </p:txBody>
      </p:sp>
      <p:sp>
        <p:nvSpPr>
          <p:cNvPr id="12" name="Овал 11">
            <a:hlinkClick r:id="rId7" action="ppaction://hlinksldjump"/>
          </p:cNvPr>
          <p:cNvSpPr/>
          <p:nvPr/>
        </p:nvSpPr>
        <p:spPr>
          <a:xfrm>
            <a:off x="4932040" y="1031394"/>
            <a:ext cx="4104456" cy="1571636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</a:rPr>
              <a:t>Супермассив</a:t>
            </a:r>
            <a:r>
              <a:rPr lang="ru-RU" sz="2400" b="1" dirty="0" smtClean="0">
                <a:solidFill>
                  <a:srgbClr val="7030A0"/>
                </a:solidFill>
              </a:rPr>
              <a:t> по судебной практике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23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8929718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1D1175"/>
                </a:solidFill>
              </a:rPr>
              <a:t>     Новые аналитические материалы помогут правильно оценить свои шансы и подготовиться к спору в суде в малознакомых ситуациях</a:t>
            </a:r>
            <a:endParaRPr lang="ru-RU" sz="2800" dirty="0">
              <a:solidFill>
                <a:srgbClr val="1D1175"/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571472" y="3429000"/>
            <a:ext cx="3786214" cy="22145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D1175"/>
                </a:solidFill>
              </a:rPr>
              <a:t>СС Перспективы и риски арбитражных споров</a:t>
            </a:r>
            <a:endParaRPr lang="ru-RU" sz="2800" b="1" dirty="0">
              <a:solidFill>
                <a:srgbClr val="1D1175"/>
              </a:solidFill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4786314" y="3429000"/>
            <a:ext cx="3786214" cy="22145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D1175"/>
                </a:solidFill>
              </a:rPr>
              <a:t>СС Перспективы и риски споров в суде общей юрисдикции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3000364" y="6215082"/>
            <a:ext cx="3143272" cy="4286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в ГЛАВНОЕ МЕНЮ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7715272" cy="64294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Перспективы и риски судебных споров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357166"/>
            <a:ext cx="5929354" cy="178595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СС Перспективы и риски арбитражных </a:t>
            </a:r>
            <a:r>
              <a:rPr lang="ru-RU" sz="3200" b="1" dirty="0" smtClean="0">
                <a:solidFill>
                  <a:srgbClr val="7030A0"/>
                </a:solidFill>
              </a:rPr>
              <a:t>споров содержит: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500174"/>
            <a:ext cx="8072494" cy="462598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>
                <a:solidFill>
                  <a:srgbClr val="1D1175"/>
                </a:solidFill>
              </a:rPr>
              <a:t>требования </a:t>
            </a:r>
            <a:r>
              <a:rPr lang="ru-RU" dirty="0">
                <a:solidFill>
                  <a:srgbClr val="1D1175"/>
                </a:solidFill>
              </a:rPr>
              <a:t>и аргументы сторон </a:t>
            </a:r>
          </a:p>
          <a:p>
            <a:r>
              <a:rPr lang="ru-RU" dirty="0">
                <a:solidFill>
                  <a:srgbClr val="1D1175"/>
                </a:solidFill>
              </a:rPr>
              <a:t>прогноз судебного спора и риски сторон </a:t>
            </a:r>
          </a:p>
          <a:p>
            <a:r>
              <a:rPr lang="ru-RU" dirty="0">
                <a:solidFill>
                  <a:srgbClr val="1D1175"/>
                </a:solidFill>
              </a:rPr>
              <a:t>краткое описание важных обстоятельств и примеры доказательств </a:t>
            </a:r>
          </a:p>
          <a:p>
            <a:r>
              <a:rPr lang="ru-RU" dirty="0">
                <a:solidFill>
                  <a:srgbClr val="1D1175"/>
                </a:solidFill>
              </a:rPr>
              <a:t>причины отказа в требованиях</a:t>
            </a:r>
          </a:p>
          <a:p>
            <a:r>
              <a:rPr lang="ru-RU" dirty="0">
                <a:solidFill>
                  <a:srgbClr val="1D1175"/>
                </a:solidFill>
              </a:rPr>
              <a:t>подборка близких решений судов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968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7500958" cy="126421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Пример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«СС </a:t>
            </a:r>
            <a:r>
              <a:rPr lang="ru-RU" sz="2800" b="1" dirty="0">
                <a:solidFill>
                  <a:srgbClr val="7030A0"/>
                </a:solidFill>
              </a:rPr>
              <a:t>Перспективы и риски арбитражных </a:t>
            </a:r>
            <a:r>
              <a:rPr lang="ru-RU" sz="2800" b="1" dirty="0" smtClean="0">
                <a:solidFill>
                  <a:srgbClr val="7030A0"/>
                </a:solidFill>
              </a:rPr>
              <a:t>споров»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>
            <a:hlinkClick r:id="" action="ppaction://noaction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357298"/>
            <a:ext cx="8689246" cy="463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5004048" y="6215082"/>
            <a:ext cx="4032448" cy="5000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в новшества для юристов </a:t>
            </a:r>
            <a:r>
              <a:rPr lang="en-US" dirty="0" smtClean="0"/>
              <a:t>&gt;&gt;</a:t>
            </a:r>
            <a:endParaRPr lang="ru-RU" dirty="0"/>
          </a:p>
        </p:txBody>
      </p:sp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285720" y="6215082"/>
            <a:ext cx="3714776" cy="5000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СС Перспектива и риски споров в суде общей юрисдикции </a:t>
            </a:r>
            <a:r>
              <a:rPr lang="en-US" dirty="0" smtClean="0"/>
              <a:t>&gt;&gt;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3143248"/>
            <a:ext cx="2643206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2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4857752" y="2143116"/>
            <a:ext cx="4000528" cy="15716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D1175"/>
                </a:solidFill>
              </a:rPr>
              <a:t>Обзоры изменений</a:t>
            </a:r>
          </a:p>
          <a:p>
            <a:pPr algn="ctr"/>
            <a:r>
              <a:rPr lang="ru-RU" sz="2400" b="1" dirty="0" smtClean="0">
                <a:solidFill>
                  <a:srgbClr val="1D1175"/>
                </a:solidFill>
              </a:rPr>
              <a:t>Проверки и штрафы</a:t>
            </a:r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285720" y="2500306"/>
            <a:ext cx="3929058" cy="164307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D1175"/>
                </a:solidFill>
              </a:rPr>
              <a:t>Новшества в </a:t>
            </a:r>
            <a:r>
              <a:rPr lang="ru-RU" sz="2400" b="1" dirty="0" err="1" smtClean="0">
                <a:solidFill>
                  <a:srgbClr val="1D1175"/>
                </a:solidFill>
              </a:rPr>
              <a:t>оффлайн-комплектах</a:t>
            </a:r>
            <a:endParaRPr lang="ru-RU" sz="2400" dirty="0">
              <a:solidFill>
                <a:srgbClr val="1D1175"/>
              </a:solidFill>
            </a:endParaRPr>
          </a:p>
        </p:txBody>
      </p:sp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4500562" y="4071942"/>
            <a:ext cx="3500462" cy="14287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D1175"/>
                </a:solidFill>
              </a:rPr>
              <a:t>Уточнение по норме</a:t>
            </a:r>
          </a:p>
        </p:txBody>
      </p:sp>
      <p:sp>
        <p:nvSpPr>
          <p:cNvPr id="9" name="Овал 8">
            <a:hlinkClick r:id="rId5" action="ppaction://hlinksldjump"/>
          </p:cNvPr>
          <p:cNvSpPr/>
          <p:nvPr/>
        </p:nvSpPr>
        <p:spPr>
          <a:xfrm>
            <a:off x="357158" y="4572008"/>
            <a:ext cx="3857652" cy="15716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D1175"/>
                </a:solidFill>
              </a:rPr>
              <a:t>Архив технических норм</a:t>
            </a:r>
            <a:endParaRPr lang="ru-RU" sz="2400" b="1" dirty="0">
              <a:solidFill>
                <a:srgbClr val="1D1175"/>
              </a:solidFill>
            </a:endParaRPr>
          </a:p>
        </p:txBody>
      </p:sp>
      <p:sp>
        <p:nvSpPr>
          <p:cNvPr id="18" name="Овал 17">
            <a:hlinkClick r:id="rId6" action="ppaction://hlinksldjump"/>
          </p:cNvPr>
          <p:cNvSpPr/>
          <p:nvPr/>
        </p:nvSpPr>
        <p:spPr>
          <a:xfrm>
            <a:off x="2571736" y="785794"/>
            <a:ext cx="3714808" cy="14287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Новое в судебной практике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5868144" y="6327350"/>
            <a:ext cx="3143272" cy="4286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Закончить обзор новшеств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642918"/>
            <a:ext cx="7125540" cy="989302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7030A0"/>
                </a:solidFill>
              </a:rPr>
              <a:t>СС Перспективы и риски споров в суде общей </a:t>
            </a:r>
            <a:r>
              <a:rPr lang="ru-RU" sz="3100" b="1" dirty="0" smtClean="0">
                <a:solidFill>
                  <a:srgbClr val="7030A0"/>
                </a:solidFill>
              </a:rPr>
              <a:t>юрисдикции поможет: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28802"/>
            <a:ext cx="8640960" cy="400052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1D1175"/>
                </a:solidFill>
              </a:rPr>
              <a:t>оценить перспективы и </a:t>
            </a:r>
            <a:r>
              <a:rPr lang="ru-RU" sz="2800" dirty="0">
                <a:solidFill>
                  <a:srgbClr val="1D1175"/>
                </a:solidFill>
              </a:rPr>
              <a:t>риски (причины отказа в иске и возможные встречные требования)</a:t>
            </a:r>
          </a:p>
          <a:p>
            <a:r>
              <a:rPr lang="ru-RU" dirty="0">
                <a:solidFill>
                  <a:srgbClr val="1D1175"/>
                </a:solidFill>
              </a:rPr>
              <a:t>правильно сформулировать требование в суд</a:t>
            </a:r>
          </a:p>
          <a:p>
            <a:r>
              <a:rPr lang="ru-RU" dirty="0">
                <a:solidFill>
                  <a:srgbClr val="1D1175"/>
                </a:solidFill>
              </a:rPr>
              <a:t>определить доказательства для выигрыша спора </a:t>
            </a:r>
          </a:p>
          <a:p>
            <a:r>
              <a:rPr lang="ru-RU" dirty="0">
                <a:solidFill>
                  <a:srgbClr val="1D1175"/>
                </a:solidFill>
              </a:rPr>
              <a:t>просмотреть судебную практику по аналогичным </a:t>
            </a:r>
            <a:r>
              <a:rPr lang="ru-RU" dirty="0" smtClean="0">
                <a:solidFill>
                  <a:srgbClr val="1D1175"/>
                </a:solidFill>
              </a:rPr>
              <a:t>спорам</a:t>
            </a:r>
            <a:endParaRPr lang="ru-RU" dirty="0">
              <a:solidFill>
                <a:srgbClr val="1D11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03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8086724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552579"/>
                </a:solidFill>
              </a:rPr>
              <a:t>Пример «СС </a:t>
            </a:r>
            <a:r>
              <a:rPr lang="ru-RU" sz="2800" b="1" dirty="0">
                <a:solidFill>
                  <a:srgbClr val="552579"/>
                </a:solidFill>
              </a:rPr>
              <a:t>Перспективы и риски </a:t>
            </a:r>
            <a:r>
              <a:rPr lang="ru-RU" sz="2800" b="1" dirty="0" smtClean="0">
                <a:solidFill>
                  <a:srgbClr val="552579"/>
                </a:solidFill>
              </a:rPr>
              <a:t>споров</a:t>
            </a:r>
            <a:br>
              <a:rPr lang="ru-RU" sz="2800" b="1" dirty="0" smtClean="0">
                <a:solidFill>
                  <a:srgbClr val="552579"/>
                </a:solidFill>
              </a:rPr>
            </a:br>
            <a:r>
              <a:rPr lang="ru-RU" sz="2800" b="1" dirty="0" smtClean="0">
                <a:solidFill>
                  <a:srgbClr val="552579"/>
                </a:solidFill>
              </a:rPr>
              <a:t> </a:t>
            </a:r>
            <a:r>
              <a:rPr lang="ru-RU" sz="2800" b="1" dirty="0">
                <a:solidFill>
                  <a:srgbClr val="552579"/>
                </a:solidFill>
              </a:rPr>
              <a:t>в суде общей </a:t>
            </a:r>
            <a:r>
              <a:rPr lang="ru-RU" sz="2800" b="1" dirty="0" smtClean="0">
                <a:solidFill>
                  <a:srgbClr val="552579"/>
                </a:solidFill>
              </a:rPr>
              <a:t>юрисдикции»</a:t>
            </a:r>
            <a:endParaRPr lang="ru-RU" sz="2800" b="1" dirty="0">
              <a:solidFill>
                <a:srgbClr val="552579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37230"/>
            <a:ext cx="9144000" cy="461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285720" y="6215082"/>
            <a:ext cx="3714776" cy="5000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СС Перспектива и риски арбитражных споров </a:t>
            </a:r>
            <a:r>
              <a:rPr lang="en-US" dirty="0" smtClean="0"/>
              <a:t>&gt;&gt;</a:t>
            </a:r>
            <a:endParaRPr lang="ru-RU" dirty="0"/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5004048" y="6215082"/>
            <a:ext cx="4032448" cy="5000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в новшества для юристов </a:t>
            </a:r>
            <a:r>
              <a:rPr lang="en-US" dirty="0" smtClean="0"/>
              <a:t>&gt;&gt;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53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357166"/>
            <a:ext cx="6858048" cy="94978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Карточка поиска по судебной практике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682625" y="1773238"/>
            <a:ext cx="8247063" cy="11509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dirty="0">
              <a:solidFill>
                <a:srgbClr val="FFFFFF"/>
              </a:solidFill>
              <a:latin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Новые поля в Карточке поиска  Судебной практики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endParaRPr lang="ru-RU" sz="2400" dirty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1331913" y="3789363"/>
            <a:ext cx="2420937" cy="10795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Категория</a:t>
            </a:r>
            <a:r>
              <a:rPr lang="ru-RU" sz="2400" b="1" u="sng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спора</a:t>
            </a:r>
            <a:endParaRPr lang="ru-RU" sz="2400" dirty="0">
              <a:solidFill>
                <a:schemeClr val="bg1"/>
              </a:solidFill>
              <a:latin typeface="Calibri" pitchFamily="32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5072066" y="3786190"/>
            <a:ext cx="2616200" cy="10080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требования</a:t>
            </a:r>
          </a:p>
        </p:txBody>
      </p:sp>
      <p:sp>
        <p:nvSpPr>
          <p:cNvPr id="8" name="Стрелка вниз 2"/>
          <p:cNvSpPr>
            <a:spLocks noChangeArrowheads="1"/>
          </p:cNvSpPr>
          <p:nvPr/>
        </p:nvSpPr>
        <p:spPr bwMode="auto">
          <a:xfrm>
            <a:off x="2397125" y="3135313"/>
            <a:ext cx="288925" cy="503237"/>
          </a:xfrm>
          <a:prstGeom prst="downArrow">
            <a:avLst>
              <a:gd name="adj1" fmla="val 50000"/>
              <a:gd name="adj2" fmla="val 49761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9" name="Стрелка вниз 10"/>
          <p:cNvSpPr>
            <a:spLocks noChangeArrowheads="1"/>
          </p:cNvSpPr>
          <p:nvPr/>
        </p:nvSpPr>
        <p:spPr bwMode="auto">
          <a:xfrm>
            <a:off x="6207125" y="3181350"/>
            <a:ext cx="287338" cy="503238"/>
          </a:xfrm>
          <a:prstGeom prst="downArrow">
            <a:avLst>
              <a:gd name="adj1" fmla="val 50000"/>
              <a:gd name="adj2" fmla="val 5003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499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357166"/>
            <a:ext cx="6858048" cy="94978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Карточка поиска по судебной практике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428736"/>
            <a:ext cx="8572560" cy="469742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новая КП СП дает уникальные возможности для поиска судебной практики - поиск решений по категории судебного спора (более 200) и требованию, заявленному истцом в суд;</a:t>
            </a:r>
          </a:p>
          <a:p>
            <a:pPr>
              <a:buFont typeface="Wingdings" pitchFamily="2" charset="2"/>
              <a:buChar char="Ø"/>
            </a:pPr>
            <a:endParaRPr lang="ru-RU" sz="1100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это позволяет существенно экономить время на поиск и анализ судебной практики - можно работать только с теми решениями, в которых рассматривается конкретное требование истца (например, о возмещении убытков подрядчику по договору подряда);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99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Пример «Карточка поиска»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К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8638771" cy="4491084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2"/>
            <a:ext cx="4334143" cy="245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3714752"/>
            <a:ext cx="4357686" cy="24288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 flipH="1" flipV="1">
            <a:off x="3929058" y="2928934"/>
            <a:ext cx="928694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572008"/>
            <a:ext cx="4766133" cy="128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714876" y="4572008"/>
            <a:ext cx="4429124" cy="1214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V="1">
            <a:off x="4536281" y="3464719"/>
            <a:ext cx="1428760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5004048" y="6215082"/>
            <a:ext cx="4032448" cy="5000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в новшества для юристов </a:t>
            </a:r>
            <a:r>
              <a:rPr lang="en-US" dirty="0" smtClean="0"/>
              <a:t>&gt;&gt;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19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00042"/>
            <a:ext cx="7729534" cy="714380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7030A0"/>
                </a:solidFill>
              </a:rPr>
              <a:t>Специальный поиск судебной </a:t>
            </a:r>
            <a:r>
              <a:rPr lang="ru-RU" sz="3100" b="1" dirty="0" smtClean="0">
                <a:solidFill>
                  <a:srgbClr val="7030A0"/>
                </a:solidFill>
              </a:rPr>
              <a:t>практики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462598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представляет собой поиск </a:t>
            </a:r>
            <a:r>
              <a:rPr lang="ru-RU" dirty="0"/>
              <a:t>судебных решений на основе </a:t>
            </a:r>
            <a:r>
              <a:rPr lang="ru-RU" dirty="0" smtClean="0"/>
              <a:t>больших фрагментов документа</a:t>
            </a:r>
          </a:p>
          <a:p>
            <a:endParaRPr lang="ru-RU" sz="1500" dirty="0"/>
          </a:p>
          <a:p>
            <a:r>
              <a:rPr lang="ru-RU" dirty="0"/>
              <a:t>для поиска используются тексты или фрагменты исковых заявлений, отзывов на иски, досудебных претензий, решений судов и госорганов и др</a:t>
            </a:r>
            <a:r>
              <a:rPr lang="ru-RU" dirty="0" smtClean="0"/>
              <a:t>.</a:t>
            </a:r>
          </a:p>
          <a:p>
            <a:endParaRPr lang="ru-RU" sz="1500" dirty="0"/>
          </a:p>
          <a:p>
            <a:r>
              <a:rPr lang="ru-RU" dirty="0"/>
              <a:t>поиск можно проводить по решениям арбитражных судов либо судов общей </a:t>
            </a:r>
            <a:r>
              <a:rPr lang="ru-RU" dirty="0" smtClean="0"/>
              <a:t>юрисдикции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47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500042"/>
            <a:ext cx="8229600" cy="7143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Пример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«Специальный </a:t>
            </a:r>
            <a:r>
              <a:rPr lang="ru-RU" sz="2800" b="1" dirty="0">
                <a:solidFill>
                  <a:srgbClr val="7030A0"/>
                </a:solidFill>
              </a:rPr>
              <a:t>поиск судебной </a:t>
            </a:r>
            <a:r>
              <a:rPr lang="ru-RU" sz="2800" b="1" dirty="0" smtClean="0">
                <a:solidFill>
                  <a:srgbClr val="7030A0"/>
                </a:solidFill>
              </a:rPr>
              <a:t>практики»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2264"/>
            <a:ext cx="9144000" cy="495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5004048" y="6215082"/>
            <a:ext cx="4032448" cy="5000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в новшества для юристов </a:t>
            </a:r>
            <a:r>
              <a:rPr lang="en-US" dirty="0" smtClean="0"/>
              <a:t>&gt;&gt;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388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072330" cy="989034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7030A0"/>
                </a:solidFill>
              </a:rPr>
              <a:t>Супермассив</a:t>
            </a:r>
            <a:r>
              <a:rPr lang="ru-RU" sz="3200" b="1" dirty="0" smtClean="0">
                <a:solidFill>
                  <a:srgbClr val="7030A0"/>
                </a:solidFill>
              </a:rPr>
              <a:t> судебной практики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500034" y="3143248"/>
            <a:ext cx="3571900" cy="15001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</a:rPr>
              <a:t>Супермассив</a:t>
            </a:r>
            <a:r>
              <a:rPr lang="ru-RU" sz="2400" b="1" dirty="0" smtClean="0">
                <a:solidFill>
                  <a:srgbClr val="7030A0"/>
                </a:solidFill>
              </a:rPr>
              <a:t> судебной практики</a:t>
            </a:r>
            <a:endParaRPr lang="ru-RU" sz="2400" dirty="0"/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4714876" y="3071810"/>
            <a:ext cx="3571900" cy="1571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СС </a:t>
            </a:r>
            <a:r>
              <a:rPr lang="ru-RU" sz="2400" b="1" dirty="0" err="1" smtClean="0">
                <a:solidFill>
                  <a:srgbClr val="7030A0"/>
                </a:solidFill>
              </a:rPr>
              <a:t>Супермассив</a:t>
            </a:r>
            <a:r>
              <a:rPr lang="ru-RU" sz="2400" b="1" dirty="0" smtClean="0">
                <a:solidFill>
                  <a:srgbClr val="7030A0"/>
                </a:solidFill>
              </a:rPr>
              <a:t> судебной практики +</a:t>
            </a:r>
            <a:endParaRPr lang="ru-RU" sz="24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2285984" y="1285860"/>
            <a:ext cx="1000132" cy="178595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b="1" dirty="0" smtClean="0"/>
              <a:t> для </a:t>
            </a:r>
            <a:r>
              <a:rPr lang="ru-RU" b="1" dirty="0" err="1" smtClean="0"/>
              <a:t>онлайн</a:t>
            </a:r>
            <a:endParaRPr lang="ru-RU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5000628" y="1285860"/>
            <a:ext cx="1000132" cy="178595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b="1" dirty="0" smtClean="0"/>
              <a:t> для </a:t>
            </a:r>
            <a:r>
              <a:rPr lang="ru-RU" b="1" dirty="0" err="1" smtClean="0"/>
              <a:t>оффлайн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929198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latin typeface="Arial" charset="0"/>
                <a:cs typeface="Arial" charset="0"/>
              </a:rPr>
              <a:t> </a:t>
            </a:r>
            <a:r>
              <a:rPr lang="ru-RU" altLang="ru-RU" sz="2400" b="1" dirty="0" err="1" smtClean="0">
                <a:latin typeface="Arial" charset="0"/>
                <a:cs typeface="Arial" charset="0"/>
              </a:rPr>
              <a:t>Супермассив</a:t>
            </a:r>
            <a:r>
              <a:rPr lang="ru-RU" altLang="ru-RU" sz="2400" dirty="0" smtClean="0">
                <a:latin typeface="Arial" charset="0"/>
                <a:cs typeface="Arial" charset="0"/>
              </a:rPr>
              <a:t> - это интеграция архивов судебной практики: Архива судов первой инстанции и Архива судов общей юрисдикции в комплект.</a:t>
            </a:r>
            <a:endParaRPr lang="ru-RU" sz="2400" dirty="0"/>
          </a:p>
        </p:txBody>
      </p:sp>
      <p:sp>
        <p:nvSpPr>
          <p:cNvPr id="11" name="Прямоугольник 10">
            <a:hlinkClick r:id="rId4" action="ppaction://hlinksldjump"/>
          </p:cNvPr>
          <p:cNvSpPr/>
          <p:nvPr/>
        </p:nvSpPr>
        <p:spPr>
          <a:xfrm>
            <a:off x="4714860" y="6215082"/>
            <a:ext cx="4321636" cy="5000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в новшества для юристов </a:t>
            </a:r>
            <a:r>
              <a:rPr lang="en-US" dirty="0" smtClean="0"/>
              <a:t>&gt;&gt;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84"/>
            <a:ext cx="6492822" cy="517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14480" y="357166"/>
            <a:ext cx="7000892" cy="8683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Расширение судебной практики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2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7286644" cy="107157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552579"/>
                </a:solidFill>
              </a:rPr>
              <a:t>Преимущества интеграции архивов судебной практики в комплект</a:t>
            </a:r>
            <a:endParaRPr lang="ru-RU" dirty="0">
              <a:solidFill>
                <a:srgbClr val="55257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ru-RU" altLang="ru-RU" dirty="0" smtClean="0">
                <a:latin typeface="Arial" charset="0"/>
                <a:cs typeface="Arial" charset="0"/>
              </a:rPr>
              <a:t>видна полная картина от высших судов до судов первой инстанции – при поиске решений арбитражных судов первой инстанции не нужно переходить в </a:t>
            </a:r>
            <a:r>
              <a:rPr lang="ru-RU" altLang="ru-RU" dirty="0" err="1" smtClean="0">
                <a:latin typeface="Arial" charset="0"/>
                <a:cs typeface="Arial" charset="0"/>
              </a:rPr>
              <a:t>онлайн-архив</a:t>
            </a:r>
            <a:endParaRPr lang="ru-RU" altLang="ru-RU" dirty="0" smtClean="0">
              <a:latin typeface="Arial" charset="0"/>
              <a:cs typeface="Arial" charset="0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ru-RU" altLang="ru-RU" dirty="0" smtClean="0">
                <a:latin typeface="Arial" charset="0"/>
                <a:cs typeface="Arial" charset="0"/>
              </a:rPr>
              <a:t>«История рассмотрения дела» позволяет увидеть решения вышестоящих судов по делу</a:t>
            </a: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ru-RU" altLang="ru-RU" dirty="0" smtClean="0">
                <a:latin typeface="Arial" charset="0"/>
                <a:cs typeface="Arial" charset="0"/>
              </a:rPr>
              <a:t>есть статус решений судов первой инстанции – сразу видно, что решение отменено либо изменено</a:t>
            </a: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ru-RU" altLang="ru-RU" dirty="0" smtClean="0">
                <a:latin typeface="Arial" charset="0"/>
                <a:cs typeface="Arial" charset="0"/>
              </a:rPr>
              <a:t>можно изучать судебную практику в конкретном суде у конкретного судьи и т.д.</a:t>
            </a: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endParaRPr lang="ru-RU" altLang="ru-RU" dirty="0" smtClean="0">
              <a:latin typeface="Arial" charset="0"/>
              <a:cs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52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7030A0"/>
                </a:solidFill>
              </a:rPr>
              <a:t>Уточнение по </a:t>
            </a:r>
            <a:r>
              <a:rPr lang="ru-RU" sz="3100" b="1" dirty="0" smtClean="0">
                <a:solidFill>
                  <a:srgbClr val="7030A0"/>
                </a:solidFill>
              </a:rPr>
              <a:t>норме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позволяет уточнить список документов, полученных по кнопке «i», задав вторую норму из оглавлений предложенных актов</a:t>
            </a:r>
          </a:p>
          <a:p>
            <a:r>
              <a:rPr lang="ru-RU" dirty="0"/>
              <a:t>теперь добавлена возможность по ссылке «сюда» получить любые упоминания исходного документа во всем массиве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540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428604"/>
            <a:ext cx="6800840" cy="1143000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7030A0"/>
                </a:solidFill>
              </a:rPr>
              <a:t>Пример </a:t>
            </a:r>
            <a:br>
              <a:rPr lang="ru-RU" sz="3100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</a:rPr>
              <a:t>«Супермассив </a:t>
            </a:r>
            <a:r>
              <a:rPr lang="ru-RU" sz="3100" b="1" dirty="0">
                <a:solidFill>
                  <a:srgbClr val="7030A0"/>
                </a:solidFill>
              </a:rPr>
              <a:t>судебной </a:t>
            </a:r>
            <a:r>
              <a:rPr lang="ru-RU" sz="3100" b="1" dirty="0" smtClean="0">
                <a:solidFill>
                  <a:srgbClr val="7030A0"/>
                </a:solidFill>
              </a:rPr>
              <a:t>практики»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8987997" cy="398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5004048" y="6215082"/>
            <a:ext cx="4032448" cy="5000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в новшества для юристов </a:t>
            </a:r>
            <a:r>
              <a:rPr lang="en-US" dirty="0" smtClean="0"/>
              <a:t>&gt;&gt;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55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7215238" cy="10001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Новые военные суды: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600201"/>
            <a:ext cx="8501122" cy="447200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hlinkClick r:id="rId2" action="ppaction://hlinksldjump"/>
              </a:rPr>
              <a:t>ИБ Кассационный военный суд</a:t>
            </a:r>
            <a:endParaRPr lang="ru-RU" b="1" dirty="0" smtClean="0">
              <a:solidFill>
                <a:srgbClr val="7030A0"/>
              </a:solidFill>
            </a:endParaRPr>
          </a:p>
          <a:p>
            <a:endParaRPr lang="ru-RU" sz="1400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  <a:hlinkClick r:id="rId3" action="ppaction://hlinksldjump"/>
              </a:rPr>
              <a:t>ИБ Окружные (флотские) военные суды</a:t>
            </a:r>
            <a:endParaRPr lang="ru-RU" b="1" dirty="0" smtClean="0">
              <a:solidFill>
                <a:srgbClr val="7030A0"/>
              </a:solidFill>
            </a:endParaRPr>
          </a:p>
          <a:p>
            <a:endParaRPr lang="ru-RU" sz="1400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  <a:hlinkClick r:id="rId4" action="ppaction://hlinksldjump"/>
              </a:rPr>
              <a:t>ИБ Окружные (флотские) и гарнизонные военные суды</a:t>
            </a:r>
            <a:endParaRPr lang="ru-RU" dirty="0"/>
          </a:p>
        </p:txBody>
      </p:sp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5004048" y="6215082"/>
            <a:ext cx="4032448" cy="5000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в новшества для юристов </a:t>
            </a:r>
            <a:r>
              <a:rPr lang="en-US" dirty="0" smtClean="0"/>
              <a:t>&gt;&gt;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118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62" y="285728"/>
            <a:ext cx="7215238" cy="100013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ИБ Кассационный военный </a:t>
            </a:r>
            <a:r>
              <a:rPr lang="ru-RU" sz="3600" b="1" dirty="0" smtClean="0">
                <a:solidFill>
                  <a:srgbClr val="7030A0"/>
                </a:solidFill>
              </a:rPr>
              <a:t>суд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600201"/>
            <a:ext cx="8501122" cy="4472006"/>
          </a:xfrm>
        </p:spPr>
        <p:txBody>
          <a:bodyPr/>
          <a:lstStyle/>
          <a:p>
            <a:r>
              <a:rPr lang="ru-RU" dirty="0"/>
              <a:t>содержит акты Кассационного военного суда </a:t>
            </a:r>
            <a:r>
              <a:rPr lang="ru-RU" sz="2400" dirty="0"/>
              <a:t>(начиная с 01.10.2019)</a:t>
            </a:r>
          </a:p>
          <a:p>
            <a:r>
              <a:rPr lang="ru-RU" dirty="0"/>
              <a:t>Ранее этих актов не было ни в одном ИБ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Решения военных судов теперь не нужно искать среди общего массива судебных актов – они удобно представлены в отдельном </a:t>
            </a:r>
            <a:r>
              <a:rPr lang="ru-RU" dirty="0" smtClean="0"/>
              <a:t>ИБ</a:t>
            </a:r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5004048" y="6215082"/>
            <a:ext cx="3925670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в список военных судов  </a:t>
            </a:r>
            <a:r>
              <a:rPr lang="en-US" dirty="0" smtClean="0"/>
              <a:t>&gt;&gt;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118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Пример «ИБ </a:t>
            </a:r>
            <a:r>
              <a:rPr lang="ru-RU" sz="2800" b="1" dirty="0">
                <a:solidFill>
                  <a:srgbClr val="7030A0"/>
                </a:solidFill>
              </a:rPr>
              <a:t>Кассационный военный </a:t>
            </a:r>
            <a:r>
              <a:rPr lang="ru-RU" sz="2800" b="1" dirty="0" smtClean="0">
                <a:solidFill>
                  <a:srgbClr val="7030A0"/>
                </a:solidFill>
              </a:rPr>
              <a:t>суд»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897" y="1600200"/>
            <a:ext cx="8533456" cy="4565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897" y="1628800"/>
            <a:ext cx="853345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лево 4"/>
          <p:cNvSpPr/>
          <p:nvPr/>
        </p:nvSpPr>
        <p:spPr>
          <a:xfrm>
            <a:off x="2525866" y="4482828"/>
            <a:ext cx="978408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5004048" y="6215082"/>
            <a:ext cx="3925670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в список военных судов  </a:t>
            </a:r>
            <a:r>
              <a:rPr lang="en-US" dirty="0" smtClean="0"/>
              <a:t>&gt;&gt;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10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7030A0"/>
                </a:solidFill>
              </a:rPr>
              <a:t>ИБ Окружные (флотские) военные </a:t>
            </a:r>
            <a:r>
              <a:rPr lang="ru-RU" sz="3100" b="1" dirty="0" smtClean="0">
                <a:solidFill>
                  <a:srgbClr val="7030A0"/>
                </a:solidFill>
              </a:rPr>
              <a:t>суды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357298"/>
            <a:ext cx="8501122" cy="4768865"/>
          </a:xfrm>
        </p:spPr>
        <p:txBody>
          <a:bodyPr>
            <a:normAutofit/>
          </a:bodyPr>
          <a:lstStyle/>
          <a:p>
            <a:r>
              <a:rPr lang="ru-RU" dirty="0"/>
              <a:t>Содержит подборку решений окружных (флотских) военных </a:t>
            </a:r>
            <a:r>
              <a:rPr lang="ru-RU" dirty="0" smtClean="0"/>
              <a:t>судов (включаются </a:t>
            </a:r>
            <a:r>
              <a:rPr lang="ru-RU" dirty="0"/>
              <a:t>акты, к которым идет обращение из решений вышестоящих судов через «Историю рассмотрения дела</a:t>
            </a:r>
            <a:r>
              <a:rPr lang="ru-RU" dirty="0" smtClean="0"/>
              <a:t>»)</a:t>
            </a:r>
          </a:p>
          <a:p>
            <a:endParaRPr lang="ru-RU" sz="1600" dirty="0"/>
          </a:p>
          <a:p>
            <a:r>
              <a:rPr lang="ru-RU" dirty="0"/>
              <a:t>Ранее такие акты включались только в онлайн-архив судов Общей Юрисдикции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687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Пример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«ИБ </a:t>
            </a:r>
            <a:r>
              <a:rPr lang="ru-RU" sz="2800" b="1" dirty="0">
                <a:solidFill>
                  <a:srgbClr val="7030A0"/>
                </a:solidFill>
              </a:rPr>
              <a:t>Окружные (флотские) военные </a:t>
            </a:r>
            <a:r>
              <a:rPr lang="ru-RU" sz="2800" b="1" dirty="0" smtClean="0">
                <a:solidFill>
                  <a:srgbClr val="7030A0"/>
                </a:solidFill>
              </a:rPr>
              <a:t>суды»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2493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лево 3"/>
          <p:cNvSpPr/>
          <p:nvPr/>
        </p:nvSpPr>
        <p:spPr>
          <a:xfrm>
            <a:off x="2555776" y="4892018"/>
            <a:ext cx="978408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5004048" y="6215082"/>
            <a:ext cx="3925670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в список военных судов  </a:t>
            </a:r>
            <a:r>
              <a:rPr lang="en-US" dirty="0" smtClean="0"/>
              <a:t>&gt;&gt;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24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ИБ Окружные (флотские) и </a:t>
            </a: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гарнизонные </a:t>
            </a:r>
            <a:r>
              <a:rPr lang="ru-RU" sz="2800" b="1" dirty="0">
                <a:solidFill>
                  <a:srgbClr val="7030A0"/>
                </a:solidFill>
              </a:rPr>
              <a:t>военные суды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571612"/>
            <a:ext cx="8858280" cy="5269055"/>
          </a:xfrm>
        </p:spPr>
        <p:txBody>
          <a:bodyPr>
            <a:normAutofit/>
          </a:bodyPr>
          <a:lstStyle/>
          <a:p>
            <a:r>
              <a:rPr lang="ru-RU" dirty="0"/>
              <a:t>Перенесены все решения окружных (флотских) и гарнизонных судов из онлайн-архива АСОЮ</a:t>
            </a:r>
          </a:p>
          <a:p>
            <a:r>
              <a:rPr lang="ru-RU" dirty="0"/>
              <a:t>Ранее решения этих судов включались в АСОЮ по территориальному признаку, что было неудобно</a:t>
            </a:r>
          </a:p>
          <a:p>
            <a:r>
              <a:rPr lang="ru-RU" dirty="0"/>
              <a:t>Теперь решения этих судов доступны в одном ИБ ОФГС и отдельно от решений других судов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5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Пример «ИБ </a:t>
            </a:r>
            <a:r>
              <a:rPr lang="ru-RU" sz="2800" b="1" dirty="0">
                <a:solidFill>
                  <a:srgbClr val="7030A0"/>
                </a:solidFill>
              </a:rPr>
              <a:t>Окружные (флотские) </a:t>
            </a: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и </a:t>
            </a:r>
            <a:r>
              <a:rPr lang="ru-RU" sz="2800" b="1" dirty="0">
                <a:solidFill>
                  <a:srgbClr val="7030A0"/>
                </a:solidFill>
              </a:rPr>
              <a:t>гарнизонные военные </a:t>
            </a:r>
            <a:r>
              <a:rPr lang="ru-RU" sz="2800" b="1" dirty="0" smtClean="0">
                <a:solidFill>
                  <a:srgbClr val="7030A0"/>
                </a:solidFill>
              </a:rPr>
              <a:t>суды»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736"/>
            <a:ext cx="867645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лево 3"/>
          <p:cNvSpPr/>
          <p:nvPr/>
        </p:nvSpPr>
        <p:spPr>
          <a:xfrm>
            <a:off x="3214678" y="4857760"/>
            <a:ext cx="1313892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5004048" y="6215082"/>
            <a:ext cx="3925670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в список военных судов  </a:t>
            </a:r>
            <a:r>
              <a:rPr lang="en-US" dirty="0" smtClean="0"/>
              <a:t>&gt;&gt;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54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59"/>
            <a:ext cx="8715404" cy="15001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В </a:t>
            </a:r>
            <a:r>
              <a:rPr lang="ru-RU" b="1" dirty="0" smtClean="0">
                <a:solidFill>
                  <a:srgbClr val="7030A0"/>
                </a:solidFill>
              </a:rPr>
              <a:t>августе</a:t>
            </a:r>
            <a:r>
              <a:rPr lang="ru-RU" dirty="0" smtClean="0">
                <a:solidFill>
                  <a:srgbClr val="7030A0"/>
                </a:solidFill>
              </a:rPr>
              <a:t> 2020 года вышли новые системы: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2357430"/>
            <a:ext cx="3786214" cy="22145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Обзоры изменений</a:t>
            </a:r>
            <a:endParaRPr lang="ru-RU" sz="2800" b="1" dirty="0"/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4429124" y="2285992"/>
            <a:ext cx="4286280" cy="22145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СС Проверки и штрафы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129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59"/>
            <a:ext cx="8715404" cy="15001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В </a:t>
            </a:r>
            <a:r>
              <a:rPr lang="ru-RU" b="1" dirty="0" smtClean="0">
                <a:solidFill>
                  <a:srgbClr val="7030A0"/>
                </a:solidFill>
              </a:rPr>
              <a:t>августе</a:t>
            </a:r>
            <a:r>
              <a:rPr lang="ru-RU" dirty="0" smtClean="0">
                <a:solidFill>
                  <a:srgbClr val="7030A0"/>
                </a:solidFill>
              </a:rPr>
              <a:t> 2020 года вышли новые системы: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85720" y="2357430"/>
            <a:ext cx="3786214" cy="22145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Обзоры изменений</a:t>
            </a:r>
            <a:endParaRPr lang="ru-RU" sz="2800" b="1" dirty="0"/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4429124" y="2285992"/>
            <a:ext cx="4286280" cy="22145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СС Проверки и штрафы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3000364" y="6215082"/>
            <a:ext cx="3143272" cy="4286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в ГЛАВНОЕ МЕНЮ</a:t>
            </a:r>
            <a:endParaRPr lang="ru-RU" dirty="0"/>
          </a:p>
        </p:txBody>
      </p:sp>
      <p:sp>
        <p:nvSpPr>
          <p:cNvPr id="2" name="Скругленная прямоугольная выноска 1">
            <a:hlinkClick r:id="rId3" action="ppaction://hlinksldjump"/>
          </p:cNvPr>
          <p:cNvSpPr/>
          <p:nvPr/>
        </p:nvSpPr>
        <p:spPr>
          <a:xfrm>
            <a:off x="467544" y="116632"/>
            <a:ext cx="8496944" cy="2808312"/>
          </a:xfrm>
          <a:prstGeom prst="wedgeRoundRectCallout">
            <a:avLst>
              <a:gd name="adj1" fmla="val -32607"/>
              <a:gd name="adj2" fmla="val 6335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ru-RU" altLang="ru-RU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Преимущества использования Обзоров</a:t>
            </a:r>
            <a:r>
              <a:rPr lang="ru-RU" alt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  <a:endParaRPr lang="ru-RU" altLang="ru-RU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ru-RU" alt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обзоры </a:t>
            </a:r>
            <a:r>
              <a:rPr lang="ru-RU" altLang="ru-RU" dirty="0">
                <a:solidFill>
                  <a:schemeClr val="tx1"/>
                </a:solidFill>
                <a:latin typeface="Arial" charset="0"/>
                <a:cs typeface="Arial" charset="0"/>
              </a:rPr>
              <a:t>удобно показывают важные изменения – что изменилось в знакомых процедурах и что учесть при решении конкретной рабочей задачи</a:t>
            </a: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ru-RU" alt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ранее </a:t>
            </a:r>
            <a:r>
              <a:rPr lang="ru-RU" altLang="ru-RU" dirty="0">
                <a:solidFill>
                  <a:schemeClr val="tx1"/>
                </a:solidFill>
                <a:latin typeface="Arial" charset="0"/>
                <a:cs typeface="Arial" charset="0"/>
              </a:rPr>
              <a:t>приходилось самостоятельно восстанавливать всю картину изменений (и не всегда известно, было изменение или нет)</a:t>
            </a: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ru-RU" alt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позволяют </a:t>
            </a:r>
            <a:r>
              <a:rPr lang="ru-RU" altLang="ru-RU" dirty="0">
                <a:solidFill>
                  <a:schemeClr val="tx1"/>
                </a:solidFill>
                <a:latin typeface="Arial" charset="0"/>
                <a:cs typeface="Arial" charset="0"/>
              </a:rPr>
              <a:t>отследить ретроспективу изменений по конкретной тематике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230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Пример «Уточнение </a:t>
            </a:r>
            <a:r>
              <a:rPr lang="ru-RU" sz="2800" b="1" dirty="0">
                <a:solidFill>
                  <a:srgbClr val="7030A0"/>
                </a:solidFill>
              </a:rPr>
              <a:t>по </a:t>
            </a:r>
            <a:r>
              <a:rPr lang="ru-RU" sz="2800" b="1" dirty="0" smtClean="0">
                <a:solidFill>
                  <a:srgbClr val="7030A0"/>
                </a:solidFill>
              </a:rPr>
              <a:t>норме»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2899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5145087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96" y="1412776"/>
            <a:ext cx="5151437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977" y="1477390"/>
            <a:ext cx="349408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401" y="2204864"/>
            <a:ext cx="56038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62" y="5174357"/>
            <a:ext cx="32670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369" y="4826695"/>
            <a:ext cx="11652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6945" y="3776464"/>
            <a:ext cx="279876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5344" y="3216076"/>
            <a:ext cx="652463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8065" y="2204864"/>
            <a:ext cx="3185936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12978"/>
            <a:ext cx="8048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>
            <a:hlinkClick r:id="rId14" action="ppaction://hlinksldjump"/>
          </p:cNvPr>
          <p:cNvSpPr/>
          <p:nvPr/>
        </p:nvSpPr>
        <p:spPr>
          <a:xfrm>
            <a:off x="6211114" y="6476551"/>
            <a:ext cx="3011796" cy="31026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Вернуться в ГЛАВНОЕ МЕНЮ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5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7030A0"/>
                </a:solidFill>
              </a:rPr>
              <a:t>Вводятся </a:t>
            </a:r>
            <a:r>
              <a:rPr lang="ru-RU" sz="3100" b="1" dirty="0">
                <a:solidFill>
                  <a:srgbClr val="7030A0"/>
                </a:solidFill>
              </a:rPr>
              <a:t>новые продукты с обзорами изменений по шести темам</a:t>
            </a:r>
            <a:r>
              <a:rPr lang="ru-RU" sz="3100" b="1" dirty="0" smtClean="0">
                <a:solidFill>
                  <a:srgbClr val="7030A0"/>
                </a:solidFill>
              </a:rPr>
              <a:t>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00174"/>
            <a:ext cx="8329642" cy="509717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1D1175"/>
                </a:solidFill>
                <a:hlinkClick r:id="rId2" action="ppaction://hlinksldjump"/>
              </a:rPr>
              <a:t>Изменения в проверках органами власти</a:t>
            </a:r>
            <a:endParaRPr lang="ru-RU" dirty="0">
              <a:solidFill>
                <a:srgbClr val="1D1175"/>
              </a:solidFill>
            </a:endParaRPr>
          </a:p>
          <a:p>
            <a:r>
              <a:rPr lang="ru-RU" dirty="0">
                <a:solidFill>
                  <a:srgbClr val="1D1175"/>
                </a:solidFill>
                <a:hlinkClick r:id="rId3" action="ppaction://hlinksldjump"/>
              </a:rPr>
              <a:t>Изменения в регулировании </a:t>
            </a:r>
            <a:r>
              <a:rPr lang="ru-RU" dirty="0" smtClean="0">
                <a:solidFill>
                  <a:srgbClr val="1D1175"/>
                </a:solidFill>
                <a:hlinkClick r:id="rId3" action="ppaction://hlinksldjump"/>
              </a:rPr>
              <a:t>судебно-претензионной работы</a:t>
            </a:r>
            <a:endParaRPr lang="ru-RU" dirty="0" smtClean="0">
              <a:solidFill>
                <a:srgbClr val="1D1175"/>
              </a:solidFill>
            </a:endParaRPr>
          </a:p>
          <a:p>
            <a:r>
              <a:rPr lang="ru-RU" dirty="0">
                <a:solidFill>
                  <a:srgbClr val="1D1175"/>
                </a:solidFill>
                <a:hlinkClick r:id="rId4" action="ppaction://hlinksldjump"/>
              </a:rPr>
              <a:t>Изменения в </a:t>
            </a:r>
            <a:r>
              <a:rPr lang="ru-RU" dirty="0" smtClean="0">
                <a:solidFill>
                  <a:srgbClr val="1D1175"/>
                </a:solidFill>
                <a:hlinkClick r:id="rId4" action="ppaction://hlinksldjump"/>
              </a:rPr>
              <a:t>регулировании корпоративных </a:t>
            </a:r>
            <a:r>
              <a:rPr lang="ru-RU" dirty="0">
                <a:solidFill>
                  <a:srgbClr val="1D1175"/>
                </a:solidFill>
                <a:hlinkClick r:id="rId4" action="ppaction://hlinksldjump"/>
              </a:rPr>
              <a:t>процедур</a:t>
            </a:r>
            <a:endParaRPr lang="ru-RU" dirty="0">
              <a:solidFill>
                <a:srgbClr val="1D1175"/>
              </a:solidFill>
            </a:endParaRPr>
          </a:p>
          <a:p>
            <a:r>
              <a:rPr lang="ru-RU" dirty="0">
                <a:solidFill>
                  <a:srgbClr val="1D1175"/>
                </a:solidFill>
                <a:hlinkClick r:id="rId5" action="ppaction://hlinksldjump"/>
              </a:rPr>
              <a:t>Изменения в регулировании </a:t>
            </a:r>
            <a:r>
              <a:rPr lang="ru-RU" dirty="0" err="1">
                <a:solidFill>
                  <a:srgbClr val="1D1175"/>
                </a:solidFill>
                <a:hlinkClick r:id="rId5" action="ppaction://hlinksldjump"/>
              </a:rPr>
              <a:t>госзакупок</a:t>
            </a:r>
            <a:r>
              <a:rPr lang="ru-RU" dirty="0">
                <a:solidFill>
                  <a:srgbClr val="1D1175"/>
                </a:solidFill>
                <a:hlinkClick r:id="rId5" action="ppaction://hlinksldjump"/>
              </a:rPr>
              <a:t> </a:t>
            </a:r>
            <a:endParaRPr lang="ru-RU" dirty="0">
              <a:solidFill>
                <a:srgbClr val="1D1175"/>
              </a:solidFill>
            </a:endParaRPr>
          </a:p>
          <a:p>
            <a:r>
              <a:rPr lang="ru-RU" dirty="0">
                <a:solidFill>
                  <a:srgbClr val="1D1175"/>
                </a:solidFill>
                <a:hlinkClick r:id="rId6" action="ppaction://hlinksldjump"/>
              </a:rPr>
              <a:t>Изменения в </a:t>
            </a:r>
            <a:r>
              <a:rPr lang="ru-RU" dirty="0" smtClean="0">
                <a:solidFill>
                  <a:srgbClr val="1D1175"/>
                </a:solidFill>
                <a:hlinkClick r:id="rId6" action="ppaction://hlinksldjump"/>
              </a:rPr>
              <a:t>бюджетной сфере </a:t>
            </a:r>
            <a:endParaRPr lang="ru-RU" dirty="0">
              <a:solidFill>
                <a:srgbClr val="1D1175"/>
              </a:solidFill>
            </a:endParaRPr>
          </a:p>
          <a:p>
            <a:r>
              <a:rPr lang="ru-RU" dirty="0" smtClean="0">
                <a:solidFill>
                  <a:srgbClr val="1D1175"/>
                </a:solidFill>
                <a:hlinkClick r:id="rId7" action="ppaction://hlinksldjump"/>
              </a:rPr>
              <a:t>Изменения </a:t>
            </a:r>
            <a:r>
              <a:rPr lang="ru-RU" dirty="0">
                <a:solidFill>
                  <a:srgbClr val="1D1175"/>
                </a:solidFill>
                <a:hlinkClick r:id="rId7" action="ppaction://hlinksldjump"/>
              </a:rPr>
              <a:t>по налогам </a:t>
            </a:r>
            <a:r>
              <a:rPr lang="ru-RU" dirty="0" smtClean="0">
                <a:solidFill>
                  <a:srgbClr val="1D1175"/>
                </a:solidFill>
                <a:hlinkClick r:id="rId7" action="ppaction://hlinksldjump"/>
              </a:rPr>
              <a:t>и кадрам </a:t>
            </a:r>
            <a:endParaRPr lang="ru-RU" dirty="0">
              <a:solidFill>
                <a:srgbClr val="1D1175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>
            <a:hlinkClick r:id="rId8" action="ppaction://hlinksldjump"/>
          </p:cNvPr>
          <p:cNvSpPr/>
          <p:nvPr/>
        </p:nvSpPr>
        <p:spPr>
          <a:xfrm>
            <a:off x="5643570" y="6215082"/>
            <a:ext cx="3286148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в ГЛАВНОЕ МЕНЮ</a:t>
            </a:r>
            <a:endParaRPr lang="ru-RU" dirty="0"/>
          </a:p>
        </p:txBody>
      </p:sp>
      <p:sp>
        <p:nvSpPr>
          <p:cNvPr id="5" name="Прямоугольник 4">
            <a:hlinkClick r:id="rId9" action="ppaction://hlinksldjump"/>
          </p:cNvPr>
          <p:cNvSpPr/>
          <p:nvPr/>
        </p:nvSpPr>
        <p:spPr>
          <a:xfrm>
            <a:off x="285720" y="6215082"/>
            <a:ext cx="3786214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Перейти в «Проверки и штрафы» </a:t>
            </a:r>
            <a:r>
              <a:rPr lang="en-US" dirty="0" smtClean="0"/>
              <a:t>&gt;&gt;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46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85728"/>
            <a:ext cx="7380312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Изменения в </a:t>
            </a:r>
            <a:r>
              <a:rPr lang="ru-RU" sz="2800" b="1" dirty="0" smtClean="0">
                <a:solidFill>
                  <a:srgbClr val="7030A0"/>
                </a:solidFill>
              </a:rPr>
              <a:t>проверках органами власти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u="sng" dirty="0" smtClean="0"/>
              <a:t>В материалах описаны проверки ведомств:</a:t>
            </a:r>
          </a:p>
          <a:p>
            <a:pPr>
              <a:spcBef>
                <a:spcPts val="1200"/>
              </a:spcBef>
              <a:buFont typeface="Wingdings" charset="2"/>
              <a:buChar char="ü"/>
              <a:defRPr/>
            </a:pPr>
            <a:r>
              <a:rPr lang="ru-RU" altLang="ru-RU" sz="2800" dirty="0">
                <a:latin typeface="Arial" charset="0"/>
              </a:rPr>
              <a:t>Государственной инспекции труда </a:t>
            </a:r>
          </a:p>
          <a:p>
            <a:pPr>
              <a:spcBef>
                <a:spcPts val="1200"/>
              </a:spcBef>
              <a:buFont typeface="Wingdings" charset="2"/>
              <a:buChar char="ü"/>
              <a:defRPr/>
            </a:pPr>
            <a:r>
              <a:rPr lang="ru-RU" altLang="ru-RU" sz="2800" dirty="0" err="1">
                <a:latin typeface="Arial" charset="0"/>
              </a:rPr>
              <a:t>Роспотребнадзора</a:t>
            </a:r>
            <a:endParaRPr lang="ru-RU" altLang="ru-RU" sz="2800" dirty="0">
              <a:latin typeface="Arial" charset="0"/>
            </a:endParaRPr>
          </a:p>
          <a:p>
            <a:pPr>
              <a:spcBef>
                <a:spcPts val="1200"/>
              </a:spcBef>
              <a:buFont typeface="Wingdings" charset="2"/>
              <a:buChar char="ü"/>
              <a:defRPr/>
            </a:pPr>
            <a:r>
              <a:rPr lang="ru-RU" altLang="ru-RU" sz="2800" dirty="0">
                <a:latin typeface="Arial" charset="0"/>
              </a:rPr>
              <a:t>Прокуратуры</a:t>
            </a:r>
          </a:p>
          <a:p>
            <a:pPr>
              <a:spcBef>
                <a:spcPts val="1200"/>
              </a:spcBef>
              <a:buFont typeface="Wingdings" charset="2"/>
              <a:buChar char="ü"/>
              <a:defRPr/>
            </a:pPr>
            <a:r>
              <a:rPr lang="ru-RU" altLang="ru-RU" sz="2800" dirty="0">
                <a:latin typeface="Arial" charset="0"/>
              </a:rPr>
              <a:t>налоговых органов (ФНС)</a:t>
            </a:r>
            <a:endParaRPr lang="ru-RU" altLang="ru-RU" sz="2800" strike="sngStrike" dirty="0">
              <a:latin typeface="Arial" charset="0"/>
            </a:endParaRPr>
          </a:p>
          <a:p>
            <a:pPr>
              <a:spcBef>
                <a:spcPts val="1200"/>
              </a:spcBef>
              <a:buFont typeface="Wingdings" charset="2"/>
              <a:buChar char="ü"/>
              <a:defRPr/>
            </a:pPr>
            <a:r>
              <a:rPr lang="ru-RU" altLang="ru-RU" sz="2800" dirty="0">
                <a:latin typeface="Arial" charset="0"/>
              </a:rPr>
              <a:t>внебюджетными фондами (ФСС и ПФР) </a:t>
            </a:r>
          </a:p>
          <a:p>
            <a:pPr>
              <a:spcBef>
                <a:spcPts val="1200"/>
              </a:spcBef>
              <a:buFont typeface="Wingdings" charset="2"/>
              <a:buChar char="ü"/>
              <a:defRPr/>
            </a:pPr>
            <a:r>
              <a:rPr lang="ru-RU" altLang="ru-RU" sz="2800" dirty="0" err="1">
                <a:latin typeface="Arial" charset="0"/>
              </a:rPr>
              <a:t>Роскомнадзора</a:t>
            </a:r>
            <a:endParaRPr lang="ru-RU" altLang="ru-RU" sz="2800" dirty="0">
              <a:latin typeface="Arial" charset="0"/>
            </a:endParaRPr>
          </a:p>
          <a:p>
            <a:pPr>
              <a:spcBef>
                <a:spcPts val="1200"/>
              </a:spcBef>
              <a:buFont typeface="Wingdings" charset="2"/>
              <a:buChar char="ü"/>
              <a:defRPr/>
            </a:pPr>
            <a:r>
              <a:rPr lang="ru-RU" altLang="ru-RU" sz="2800" dirty="0">
                <a:latin typeface="Arial" charset="0"/>
                <a:ea typeface="Arial" charset="0"/>
                <a:cs typeface="Arial" charset="0"/>
              </a:rPr>
              <a:t>МЧС</a:t>
            </a:r>
          </a:p>
          <a:p>
            <a:pPr>
              <a:spcBef>
                <a:spcPts val="1200"/>
              </a:spcBef>
              <a:buFont typeface="Wingdings" charset="2"/>
              <a:buChar char="ü"/>
              <a:defRPr/>
            </a:pPr>
            <a:r>
              <a:rPr lang="ru-RU" altLang="ru-RU" sz="2800" dirty="0">
                <a:latin typeface="Arial" charset="0"/>
                <a:ea typeface="Arial" charset="0"/>
                <a:cs typeface="Arial" charset="0"/>
              </a:rPr>
              <a:t>ФАС </a:t>
            </a:r>
            <a:r>
              <a:rPr lang="ru-RU" altLang="ru-RU" sz="2800" dirty="0">
                <a:latin typeface="Arial" charset="0"/>
              </a:rPr>
              <a:t>и др.</a:t>
            </a:r>
          </a:p>
          <a:p>
            <a:endParaRPr lang="ru-RU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4644008" y="6244372"/>
            <a:ext cx="4290270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Перейти в список Обзоров изменений </a:t>
            </a:r>
            <a:r>
              <a:rPr lang="en-US" dirty="0" smtClean="0"/>
              <a:t>&gt;&gt;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191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380312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Изменения в </a:t>
            </a:r>
            <a:r>
              <a:rPr lang="ru-RU" sz="2800" b="1" dirty="0" smtClean="0">
                <a:solidFill>
                  <a:srgbClr val="7030A0"/>
                </a:solidFill>
              </a:rPr>
              <a:t>проверках органами власти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6372200" y="6244372"/>
            <a:ext cx="2562078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Обзоры изменений </a:t>
            </a:r>
            <a:r>
              <a:rPr lang="en-US" dirty="0" smtClean="0"/>
              <a:t>&gt;&gt;</a:t>
            </a:r>
            <a:endParaRPr lang="ru-RU" dirty="0"/>
          </a:p>
        </p:txBody>
      </p:sp>
      <p:pic>
        <p:nvPicPr>
          <p:cNvPr id="8" name="Содержимое 7" descr="ИПОВ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9144000" cy="4653136"/>
          </a:xfrm>
        </p:spPr>
      </p:pic>
      <p:cxnSp>
        <p:nvCxnSpPr>
          <p:cNvPr id="13" name="Прямая со стрелкой 12"/>
          <p:cNvCxnSpPr/>
          <p:nvPr/>
        </p:nvCxnSpPr>
        <p:spPr>
          <a:xfrm rot="5400000" flipH="1" flipV="1">
            <a:off x="2357422" y="2928934"/>
            <a:ext cx="1143008" cy="7143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ИПОВ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0" y="260648"/>
            <a:ext cx="5709878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4134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434 0.2331 L -0.99323 0.337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9429816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Изменения в регулировании </a:t>
            </a: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судебно-претензионной </a:t>
            </a:r>
            <a:r>
              <a:rPr lang="ru-RU" sz="2800" b="1" dirty="0">
                <a:solidFill>
                  <a:srgbClr val="7030A0"/>
                </a:solidFill>
              </a:rPr>
              <a:t>работы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u="sng" dirty="0" smtClean="0"/>
              <a:t>Тематики обзоров: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соблюдение </a:t>
            </a:r>
            <a:r>
              <a:rPr lang="ru-RU" dirty="0" smtClean="0"/>
              <a:t>досудебного порядка разрешения </a:t>
            </a:r>
            <a:r>
              <a:rPr lang="ru-RU" dirty="0" smtClean="0"/>
              <a:t>споров;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порядок </a:t>
            </a:r>
            <a:r>
              <a:rPr lang="ru-RU" dirty="0" smtClean="0"/>
              <a:t>подачи иска в суд;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обжалование </a:t>
            </a:r>
            <a:r>
              <a:rPr lang="ru-RU" dirty="0" smtClean="0"/>
              <a:t>решений о привлечении к административной ответственности;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взыскание </a:t>
            </a:r>
            <a:r>
              <a:rPr lang="ru-RU" dirty="0" smtClean="0"/>
              <a:t>судебных расходов;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предъявление </a:t>
            </a:r>
            <a:r>
              <a:rPr lang="ru-RU" dirty="0" smtClean="0"/>
              <a:t>исполнительного листа к исполнению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3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9429816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Изменения в регулировании </a:t>
            </a: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судебно-претензионной </a:t>
            </a:r>
            <a:r>
              <a:rPr lang="ru-RU" sz="2800" b="1" dirty="0">
                <a:solidFill>
                  <a:srgbClr val="7030A0"/>
                </a:solidFill>
              </a:rPr>
              <a:t>работы</a:t>
            </a:r>
          </a:p>
        </p:txBody>
      </p:sp>
      <p:pic>
        <p:nvPicPr>
          <p:cNvPr id="6" name="Содержимое 5" descr="ИСПР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064896" cy="5281225"/>
          </a:xfrm>
        </p:spPr>
      </p:pic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6300192" y="6244372"/>
            <a:ext cx="2634086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Обзоры </a:t>
            </a:r>
            <a:r>
              <a:rPr lang="ru-RU" dirty="0" smtClean="0"/>
              <a:t>изменений </a:t>
            </a:r>
            <a:r>
              <a:rPr lang="en-US" dirty="0" smtClean="0"/>
              <a:t>&gt;&gt;</a:t>
            </a:r>
            <a:endParaRPr lang="ru-RU" dirty="0"/>
          </a:p>
        </p:txBody>
      </p:sp>
      <p:pic>
        <p:nvPicPr>
          <p:cNvPr id="8" name="Рисунок 7" descr="ИСПР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0" y="188640"/>
            <a:ext cx="5830899" cy="433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393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49 0.23009 L -0.99983 0.32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Изменения в </a:t>
            </a:r>
            <a:r>
              <a:rPr lang="ru-RU" sz="2800" b="1" dirty="0" smtClean="0">
                <a:solidFill>
                  <a:srgbClr val="7030A0"/>
                </a:solidFill>
              </a:rPr>
              <a:t>регулировании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корпоративных процедур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u="sng" dirty="0" smtClean="0"/>
              <a:t>Тематики обзоров:</a:t>
            </a:r>
            <a:endParaRPr lang="ru-RU" b="1" u="sng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совершение </a:t>
            </a:r>
            <a:r>
              <a:rPr lang="ru-RU" dirty="0" smtClean="0"/>
              <a:t>крупных сделок и сделок с заинтересованностью;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общие </a:t>
            </a:r>
            <a:r>
              <a:rPr lang="ru-RU" dirty="0" smtClean="0"/>
              <a:t>собрания участников и акционеров;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изменение </a:t>
            </a:r>
            <a:r>
              <a:rPr lang="ru-RU" dirty="0" smtClean="0"/>
              <a:t>адреса юридического лица и внесение других изменений в ЕГРЮЛ;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обязательное </a:t>
            </a:r>
            <a:r>
              <a:rPr lang="ru-RU" dirty="0" smtClean="0"/>
              <a:t>раскрытие информации;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регистрация </a:t>
            </a:r>
            <a:r>
              <a:rPr lang="ru-RU" dirty="0" smtClean="0"/>
              <a:t>изменений в учредительных документах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92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Изменения в </a:t>
            </a:r>
            <a:r>
              <a:rPr lang="ru-RU" sz="2800" b="1" dirty="0" smtClean="0">
                <a:solidFill>
                  <a:srgbClr val="7030A0"/>
                </a:solidFill>
              </a:rPr>
              <a:t>регулировании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корпоративных процедур</a:t>
            </a:r>
          </a:p>
        </p:txBody>
      </p:sp>
      <p:pic>
        <p:nvPicPr>
          <p:cNvPr id="6" name="Содержимое 5" descr="ИРКП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268760"/>
            <a:ext cx="6480720" cy="5065326"/>
          </a:xfrm>
        </p:spPr>
      </p:pic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6444208" y="6429372"/>
            <a:ext cx="2490070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Обзоры </a:t>
            </a:r>
            <a:r>
              <a:rPr lang="ru-RU" dirty="0" smtClean="0"/>
              <a:t>изменений </a:t>
            </a:r>
            <a:r>
              <a:rPr lang="en-US" dirty="0" smtClean="0"/>
              <a:t>&gt;&gt;</a:t>
            </a:r>
            <a:endParaRPr lang="ru-RU" dirty="0"/>
          </a:p>
        </p:txBody>
      </p:sp>
      <p:pic>
        <p:nvPicPr>
          <p:cNvPr id="8" name="Рисунок 7" descr="ИРКП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0" y="116632"/>
            <a:ext cx="5945179" cy="43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38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847 0.07037 L -0.98247 0.33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8158162" cy="107156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Изменения в регулировании </a:t>
            </a:r>
            <a:r>
              <a:rPr lang="ru-RU" sz="2800" b="1" dirty="0" err="1">
                <a:solidFill>
                  <a:srgbClr val="7030A0"/>
                </a:solidFill>
              </a:rPr>
              <a:t>госзакупок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4781128"/>
          </a:xfrm>
        </p:spPr>
        <p:txBody>
          <a:bodyPr>
            <a:normAutofit fontScale="77500" lnSpcReduction="20000"/>
          </a:bodyPr>
          <a:lstStyle/>
          <a:p>
            <a:r>
              <a:rPr lang="ru-RU" b="1" u="sng" dirty="0" smtClean="0"/>
              <a:t>Тематики обзоров:</a:t>
            </a:r>
            <a:endParaRPr lang="ru-RU" b="1" u="sng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закупки </a:t>
            </a:r>
            <a:r>
              <a:rPr lang="ru-RU" dirty="0" smtClean="0"/>
              <a:t>у единственного поставщика и другие закупочные процедуры;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обеспечение </a:t>
            </a:r>
            <a:r>
              <a:rPr lang="ru-RU" dirty="0" smtClean="0"/>
              <a:t>заявки на участие в </a:t>
            </a:r>
            <a:r>
              <a:rPr lang="ru-RU" dirty="0" err="1" smtClean="0"/>
              <a:t>госзакупках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расторжение </a:t>
            </a:r>
            <a:r>
              <a:rPr lang="ru-RU" dirty="0" err="1" smtClean="0"/>
              <a:t>госконтракта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составление </a:t>
            </a:r>
            <a:r>
              <a:rPr lang="ru-RU" dirty="0" smtClean="0"/>
              <a:t>отчетности и планирование </a:t>
            </a:r>
            <a:r>
              <a:rPr lang="ru-RU" dirty="0" err="1" smtClean="0"/>
              <a:t>госзакупок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внесение </a:t>
            </a:r>
            <a:r>
              <a:rPr lang="ru-RU" dirty="0" smtClean="0"/>
              <a:t>участника закупок в реестр недобросовестных поставщиков и т.д.</a:t>
            </a:r>
          </a:p>
          <a:p>
            <a:endParaRPr lang="ru-RU" dirty="0" smtClean="0"/>
          </a:p>
          <a:p>
            <a:r>
              <a:rPr lang="ru-RU" i="1" u="sng" dirty="0" smtClean="0"/>
              <a:t>Преимущество </a:t>
            </a:r>
            <a:r>
              <a:rPr lang="ru-RU" i="1" u="sng" dirty="0" smtClean="0"/>
              <a:t>Обзоров изменений </a:t>
            </a:r>
            <a:r>
              <a:rPr lang="ru-RU" i="1" u="sng" dirty="0" smtClean="0"/>
              <a:t>заключается в возможности перепроверить </a:t>
            </a:r>
            <a:r>
              <a:rPr lang="ru-RU" i="1" u="sng" dirty="0" smtClean="0"/>
              <a:t>изменения точечно под ту процедуру или задачу, которую </a:t>
            </a:r>
            <a:r>
              <a:rPr lang="ru-RU" i="1" u="sng" dirty="0" smtClean="0"/>
              <a:t>Вам </a:t>
            </a:r>
            <a:r>
              <a:rPr lang="ru-RU" i="1" u="sng" dirty="0" smtClean="0"/>
              <a:t>предстоит реализовывать.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201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8158162" cy="107156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Изменения в регулировании </a:t>
            </a:r>
            <a:r>
              <a:rPr lang="ru-RU" sz="2800" b="1" dirty="0" err="1">
                <a:solidFill>
                  <a:srgbClr val="7030A0"/>
                </a:solidFill>
              </a:rPr>
              <a:t>госзакупок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6" name="Содержимое 5" descr="ИРГЗ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71294"/>
            <a:ext cx="7757755" cy="5014998"/>
          </a:xfrm>
        </p:spPr>
      </p:pic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6372200" y="6244372"/>
            <a:ext cx="2562078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Обзоры </a:t>
            </a:r>
            <a:r>
              <a:rPr lang="ru-RU" dirty="0" smtClean="0"/>
              <a:t>изменений </a:t>
            </a:r>
            <a:r>
              <a:rPr lang="en-US" dirty="0" smtClean="0"/>
              <a:t>&gt;&gt;</a:t>
            </a:r>
            <a:endParaRPr lang="ru-RU" dirty="0"/>
          </a:p>
        </p:txBody>
      </p:sp>
      <p:pic>
        <p:nvPicPr>
          <p:cNvPr id="8" name="Рисунок 7" descr="ИРГЗ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0" y="0"/>
            <a:ext cx="6152907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387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74 0.09792 L -0.99393 0.32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Изменения в </a:t>
            </a:r>
            <a:r>
              <a:rPr lang="ru-RU" sz="2800" b="1" dirty="0" smtClean="0">
                <a:solidFill>
                  <a:srgbClr val="7030A0"/>
                </a:solidFill>
              </a:rPr>
              <a:t>бюджетной сфере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4641379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 smtClean="0"/>
              <a:t>Используя Обзоры можно:</a:t>
            </a:r>
            <a:endParaRPr lang="ru-RU" b="1" u="sng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узнать </a:t>
            </a:r>
            <a:r>
              <a:rPr lang="ru-RU" dirty="0" smtClean="0"/>
              <a:t>о последних изменениях в бюджетной сфере в разбивке на узкие темы;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проверить </a:t>
            </a:r>
            <a:r>
              <a:rPr lang="ru-RU" dirty="0" smtClean="0"/>
              <a:t>правильность своих действий и решений в интересующем вопросе;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ознакомиться </a:t>
            </a:r>
            <a:r>
              <a:rPr lang="ru-RU" dirty="0" smtClean="0"/>
              <a:t>с подборкой Готовых решений, Образцов заполнения форм и основных регулирующих Нормативных актах по интересующей теме (особенно поможет в разборе ситуации «с нуля»).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92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Новшества в </a:t>
            </a:r>
            <a:r>
              <a:rPr lang="ru-RU" sz="2800" b="1" dirty="0" err="1" smtClean="0">
                <a:solidFill>
                  <a:srgbClr val="7030A0"/>
                </a:solidFill>
              </a:rPr>
              <a:t>оффлайн</a:t>
            </a:r>
            <a:r>
              <a:rPr lang="ru-RU" sz="2800" b="1" dirty="0" smtClean="0">
                <a:solidFill>
                  <a:srgbClr val="7030A0"/>
                </a:solidFill>
              </a:rPr>
              <a:t>-версиях</a:t>
            </a: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642910" y="1357298"/>
            <a:ext cx="3643338" cy="157163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Калькуляторы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Овал 7">
            <a:hlinkClick r:id="rId3" action="ppaction://hlinksldjump"/>
          </p:cNvPr>
          <p:cNvSpPr/>
          <p:nvPr/>
        </p:nvSpPr>
        <p:spPr>
          <a:xfrm>
            <a:off x="4419958" y="1916832"/>
            <a:ext cx="3795379" cy="1726482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Блок напоминаний в профиле «Универсальный для бюджетных организаций»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4572000" y="4214818"/>
            <a:ext cx="3643338" cy="1571636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Маркеры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1000100" y="3286124"/>
            <a:ext cx="3643338" cy="157163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Проверка ссылок на актуальность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>
            <a:hlinkClick r:id="rId6" action="ppaction://hlinksldjump"/>
          </p:cNvPr>
          <p:cNvSpPr/>
          <p:nvPr/>
        </p:nvSpPr>
        <p:spPr>
          <a:xfrm>
            <a:off x="3000364" y="6215082"/>
            <a:ext cx="3143272" cy="4286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Вернуться в ГЛАВНОЕ МЕНЮ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14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Изменения в </a:t>
            </a:r>
            <a:r>
              <a:rPr lang="ru-RU" sz="2800" b="1" dirty="0" smtClean="0">
                <a:solidFill>
                  <a:srgbClr val="7030A0"/>
                </a:solidFill>
              </a:rPr>
              <a:t>бюджетной сфере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ИБС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8316756" cy="4785395"/>
          </a:xfrm>
        </p:spPr>
      </p:pic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6228184" y="6244372"/>
            <a:ext cx="2706094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Обзоры </a:t>
            </a:r>
            <a:r>
              <a:rPr lang="ru-RU" dirty="0" smtClean="0"/>
              <a:t>изменений </a:t>
            </a:r>
            <a:r>
              <a:rPr lang="en-US" dirty="0" smtClean="0"/>
              <a:t>&gt;&gt;</a:t>
            </a:r>
            <a:endParaRPr lang="ru-RU" dirty="0"/>
          </a:p>
        </p:txBody>
      </p:sp>
      <p:pic>
        <p:nvPicPr>
          <p:cNvPr id="7" name="Рисунок 6" descr="ИБС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0" y="0"/>
            <a:ext cx="5967655" cy="431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919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271 0.10185 L -0.99948 0.37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Изменения по налогам </a:t>
            </a:r>
            <a:r>
              <a:rPr lang="ru-RU" sz="2800" b="1" dirty="0" smtClean="0">
                <a:solidFill>
                  <a:srgbClr val="7030A0"/>
                </a:solidFill>
              </a:rPr>
              <a:t>и кадрам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680520"/>
          </a:xfrm>
        </p:spPr>
        <p:txBody>
          <a:bodyPr>
            <a:normAutofit fontScale="85000" lnSpcReduction="10000"/>
          </a:bodyPr>
          <a:lstStyle/>
          <a:p>
            <a:r>
              <a:rPr lang="ru-RU" b="1" u="sng" dirty="0" smtClean="0"/>
              <a:t>Тематическое содержание </a:t>
            </a:r>
            <a:r>
              <a:rPr lang="ru-RU" b="1" u="sng" dirty="0" smtClean="0"/>
              <a:t>разделено на группы:</a:t>
            </a:r>
            <a:endParaRPr lang="ru-RU" b="1" u="sng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обзоры </a:t>
            </a:r>
            <a:r>
              <a:rPr lang="ru-RU" dirty="0" smtClean="0"/>
              <a:t>изменений по темам, связанных с налогами и сборами </a:t>
            </a:r>
            <a:r>
              <a:rPr lang="ru-RU" sz="2600" dirty="0" smtClean="0"/>
              <a:t>(НДС, налог на прибыль, НДФЛ, страховые взносы, налог на имущество, земельный и водный налог, часть первая НК РФ, госпошлина, торговый сбор и др.);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обзоры </a:t>
            </a:r>
            <a:r>
              <a:rPr lang="ru-RU" dirty="0" smtClean="0"/>
              <a:t>изменений по темам, связанных с выплатами работникам </a:t>
            </a:r>
            <a:r>
              <a:rPr lang="ru-RU" sz="2800" dirty="0" smtClean="0"/>
              <a:t>(больничные, опускные и др.);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обзоры </a:t>
            </a:r>
            <a:r>
              <a:rPr lang="ru-RU" dirty="0" smtClean="0"/>
              <a:t>по бухучету и налогообложению отдельных хозяйственных операций</a:t>
            </a:r>
            <a:r>
              <a:rPr lang="ru-RU" sz="2600" dirty="0" smtClean="0"/>
              <a:t> (возврат товара, выбытие ОС и др.);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обзоры </a:t>
            </a:r>
            <a:r>
              <a:rPr lang="ru-RU" dirty="0" smtClean="0"/>
              <a:t>по кадровым вопросам, с которыми периодически сталкиваются </a:t>
            </a:r>
            <a:r>
              <a:rPr lang="ru-RU" dirty="0" smtClean="0"/>
              <a:t>работодатели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664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Изменения по налогам </a:t>
            </a:r>
            <a:r>
              <a:rPr lang="ru-RU" sz="2800" b="1" dirty="0" smtClean="0">
                <a:solidFill>
                  <a:srgbClr val="7030A0"/>
                </a:solidFill>
              </a:rPr>
              <a:t>и кадрам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ИПН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522935" cy="4865558"/>
          </a:xfrm>
        </p:spPr>
      </p:pic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6444208" y="6244372"/>
            <a:ext cx="2490070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Обзоры </a:t>
            </a:r>
            <a:r>
              <a:rPr lang="ru-RU" dirty="0" smtClean="0"/>
              <a:t>изменений </a:t>
            </a:r>
            <a:r>
              <a:rPr lang="en-US" dirty="0" smtClean="0"/>
              <a:t>&gt;&gt;</a:t>
            </a:r>
            <a:endParaRPr lang="ru-RU" dirty="0"/>
          </a:p>
        </p:txBody>
      </p:sp>
      <p:pic>
        <p:nvPicPr>
          <p:cNvPr id="8" name="Рисунок 7" descr="ИПНК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0" y="0"/>
            <a:ext cx="5140839" cy="398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25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011 0.06227 L -0.97795 0.419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Проверки и Штрафы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85860"/>
            <a:ext cx="8820472" cy="51435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1D1175"/>
                </a:solidFill>
              </a:rPr>
              <a:t> </a:t>
            </a:r>
            <a:r>
              <a:rPr lang="ru-RU" dirty="0" smtClean="0">
                <a:solidFill>
                  <a:srgbClr val="1D1175"/>
                </a:solidFill>
              </a:rPr>
              <a:t>ИБ предоставляет </a:t>
            </a:r>
            <a:r>
              <a:rPr lang="ru-RU" dirty="0">
                <a:solidFill>
                  <a:srgbClr val="1D1175"/>
                </a:solidFill>
              </a:rPr>
              <a:t>комплексную информацию о действиях до проверки, во время нее и после</a:t>
            </a:r>
          </a:p>
          <a:p>
            <a:r>
              <a:rPr lang="ru-RU" dirty="0" smtClean="0">
                <a:solidFill>
                  <a:srgbClr val="1D1175"/>
                </a:solidFill>
              </a:rPr>
              <a:t>Информация </a:t>
            </a:r>
            <a:r>
              <a:rPr lang="ru-RU" dirty="0">
                <a:solidFill>
                  <a:srgbClr val="1D1175"/>
                </a:solidFill>
              </a:rPr>
              <a:t>развернуто и емко приводится в Готовых решениях и Справках</a:t>
            </a:r>
          </a:p>
          <a:p>
            <a:r>
              <a:rPr lang="ru-RU" dirty="0" smtClean="0">
                <a:solidFill>
                  <a:srgbClr val="1D1175"/>
                </a:solidFill>
              </a:rPr>
              <a:t>Поможет быстро </a:t>
            </a:r>
            <a:r>
              <a:rPr lang="ru-RU" dirty="0">
                <a:solidFill>
                  <a:srgbClr val="1D1175"/>
                </a:solidFill>
              </a:rPr>
              <a:t>и профессионально   вопросах массовых проверок</a:t>
            </a:r>
          </a:p>
          <a:p>
            <a:r>
              <a:rPr lang="ru-RU" dirty="0" smtClean="0">
                <a:solidFill>
                  <a:srgbClr val="1D1175"/>
                </a:solidFill>
              </a:rPr>
              <a:t>Поможет не </a:t>
            </a:r>
            <a:r>
              <a:rPr lang="ru-RU" dirty="0">
                <a:solidFill>
                  <a:srgbClr val="1D1175"/>
                </a:solidFill>
              </a:rPr>
              <a:t>допускать нарушений</a:t>
            </a:r>
          </a:p>
          <a:p>
            <a:r>
              <a:rPr lang="ru-RU" dirty="0" smtClean="0">
                <a:solidFill>
                  <a:srgbClr val="1D1175"/>
                </a:solidFill>
              </a:rPr>
              <a:t>Грамотно </a:t>
            </a:r>
            <a:r>
              <a:rPr lang="ru-RU" dirty="0">
                <a:solidFill>
                  <a:srgbClr val="1D1175"/>
                </a:solidFill>
              </a:rPr>
              <a:t>общаться с проверяющими и отстаивать свою </a:t>
            </a:r>
            <a:r>
              <a:rPr lang="ru-RU" dirty="0" smtClean="0">
                <a:solidFill>
                  <a:srgbClr val="1D1175"/>
                </a:solidFill>
              </a:rPr>
              <a:t>позицию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06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8229600" cy="8640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Пример «Проверки и Штрафы»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57298"/>
            <a:ext cx="9012463" cy="489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4644008" y="6244372"/>
            <a:ext cx="4290270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Перейти в список Обзоров изменений </a:t>
            </a:r>
            <a:r>
              <a:rPr lang="en-US" dirty="0" smtClean="0"/>
              <a:t>&gt;&gt;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16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8599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7030A0"/>
                </a:solidFill>
              </a:rPr>
              <a:t>Проверка ссылок на </a:t>
            </a:r>
            <a:r>
              <a:rPr lang="ru-RU" sz="3100" b="1" dirty="0" smtClean="0">
                <a:solidFill>
                  <a:srgbClr val="7030A0"/>
                </a:solidFill>
              </a:rPr>
              <a:t>актуальность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57298"/>
            <a:ext cx="8472518" cy="4768865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работает в ИБ с </a:t>
            </a:r>
            <a:r>
              <a:rPr lang="ru-RU" b="1" dirty="0" smtClean="0"/>
              <a:t>разъясняющими письмами органов власти</a:t>
            </a:r>
            <a:r>
              <a:rPr lang="ru-RU" dirty="0" smtClean="0"/>
              <a:t> (РПОВ и РПОВ (БО))</a:t>
            </a:r>
          </a:p>
          <a:p>
            <a:r>
              <a:rPr lang="ru-RU" dirty="0" smtClean="0"/>
              <a:t>выдает </a:t>
            </a:r>
            <a:r>
              <a:rPr lang="ru-RU" dirty="0"/>
              <a:t>сообщения об измененных или отмененных </a:t>
            </a:r>
            <a:r>
              <a:rPr lang="ru-RU" dirty="0" smtClean="0"/>
              <a:t>актах, упоминаемых в письмах органов власти</a:t>
            </a:r>
            <a:endParaRPr lang="ru-RU" dirty="0"/>
          </a:p>
          <a:p>
            <a:r>
              <a:rPr lang="ru-RU" dirty="0" smtClean="0"/>
              <a:t>Ранее ссылки в письмах проверялись </a:t>
            </a:r>
            <a:r>
              <a:rPr lang="ru-RU" dirty="0"/>
              <a:t>вручную, теперь </a:t>
            </a:r>
            <a:r>
              <a:rPr lang="ru-RU" dirty="0" smtClean="0"/>
              <a:t>же система </a:t>
            </a:r>
            <a:r>
              <a:rPr lang="ru-RU" dirty="0"/>
              <a:t>сама проверяет по ссылкам актуальность </a:t>
            </a:r>
            <a:r>
              <a:rPr lang="ru-RU" dirty="0" smtClean="0"/>
              <a:t>нормативных документов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892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Пример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«Проверка </a:t>
            </a:r>
            <a:r>
              <a:rPr lang="ru-RU" sz="2800" b="1" dirty="0">
                <a:solidFill>
                  <a:srgbClr val="7030A0"/>
                </a:solidFill>
              </a:rPr>
              <a:t>ссылок на </a:t>
            </a:r>
            <a:r>
              <a:rPr lang="ru-RU" sz="2800" b="1" dirty="0" smtClean="0">
                <a:solidFill>
                  <a:srgbClr val="7030A0"/>
                </a:solidFill>
              </a:rPr>
              <a:t>актуальность»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8484"/>
            <a:ext cx="9144000" cy="450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право 4"/>
          <p:cNvSpPr/>
          <p:nvPr/>
        </p:nvSpPr>
        <p:spPr>
          <a:xfrm>
            <a:off x="5429256" y="1928802"/>
            <a:ext cx="1143008" cy="64294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5652120" y="6237312"/>
            <a:ext cx="3143272" cy="4286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Вернуться в ГЛАВНОЕ МЕНЮ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107504" y="6253620"/>
            <a:ext cx="3143272" cy="4286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Вернуться к новшествам в </a:t>
            </a:r>
            <a:r>
              <a:rPr lang="ru-RU" dirty="0" err="1" smtClean="0">
                <a:solidFill>
                  <a:prstClr val="white"/>
                </a:solidFill>
              </a:rPr>
              <a:t>ОФФлайн</a:t>
            </a:r>
            <a:r>
              <a:rPr lang="ru-RU" dirty="0" smtClean="0">
                <a:solidFill>
                  <a:prstClr val="white"/>
                </a:solidFill>
              </a:rPr>
              <a:t>-версиях </a:t>
            </a:r>
            <a:r>
              <a:rPr lang="en-US" dirty="0" smtClean="0">
                <a:solidFill>
                  <a:prstClr val="white"/>
                </a:solidFill>
              </a:rPr>
              <a:t>&gt;&gt;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4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7286644" cy="85725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Калькуляторы </a:t>
            </a:r>
            <a:r>
              <a:rPr lang="ru-RU" sz="3600" b="1" dirty="0" smtClean="0">
                <a:solidFill>
                  <a:srgbClr val="7030A0"/>
                </a:solidFill>
              </a:rPr>
              <a:t>позволяют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Новый </a:t>
            </a:r>
            <a:r>
              <a:rPr lang="ru-RU" dirty="0" err="1" smtClean="0"/>
              <a:t>онлайн-сервис</a:t>
            </a:r>
            <a:r>
              <a:rPr lang="ru-RU" dirty="0" smtClean="0"/>
              <a:t>, который позволяет: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рассчитать </a:t>
            </a:r>
            <a:r>
              <a:rPr lang="ru-RU" dirty="0"/>
              <a:t>выплаты и компенсации, проверить проценты по штрафам и размеры пеней по налогам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получить </a:t>
            </a:r>
            <a:r>
              <a:rPr lang="ru-RU" dirty="0"/>
              <a:t>комментарии экспертов со ссылками на </a:t>
            </a:r>
            <a:r>
              <a:rPr lang="ru-RU" dirty="0" smtClean="0"/>
              <a:t>нормативные документы </a:t>
            </a:r>
            <a:r>
              <a:rPr lang="ru-RU" dirty="0"/>
              <a:t>и самостоятельно разобраться в вопросе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09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29600" cy="5040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Пример «Калькуляторы»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35292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80" t="484" r="80" b="484"/>
          <a:stretch/>
        </p:blipFill>
        <p:spPr bwMode="auto">
          <a:xfrm>
            <a:off x="6588224" y="1196752"/>
            <a:ext cx="2266950" cy="3563938"/>
          </a:xfrm>
          <a:prstGeom prst="rect">
            <a:avLst/>
          </a:prstGeom>
          <a:noFill/>
          <a:ln w="19050">
            <a:solidFill>
              <a:srgbClr val="53439C"/>
            </a:solidFill>
            <a:miter lim="800000"/>
            <a:headEnd/>
            <a:tailEnd/>
          </a:ln>
          <a:effectLst>
            <a:outerShdw blurRad="50800" dist="38100" dir="8100000" sx="101000" sy="101000" algn="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6874" y="2276872"/>
            <a:ext cx="29083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1574" y="2617581"/>
            <a:ext cx="288456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5652120" y="6237312"/>
            <a:ext cx="3143272" cy="4286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Вернуться в ГЛАВНОЕ МЕНЮ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107504" y="6253620"/>
            <a:ext cx="3143272" cy="4286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Вернуться к новшествам в </a:t>
            </a:r>
            <a:r>
              <a:rPr lang="ru-RU" dirty="0" err="1" smtClean="0">
                <a:solidFill>
                  <a:prstClr val="white"/>
                </a:solidFill>
              </a:rPr>
              <a:t>ОФФлайн</a:t>
            </a:r>
            <a:r>
              <a:rPr lang="ru-RU" dirty="0" smtClean="0">
                <a:solidFill>
                  <a:prstClr val="white"/>
                </a:solidFill>
              </a:rPr>
              <a:t>-версиях </a:t>
            </a:r>
            <a:r>
              <a:rPr lang="en-US" dirty="0" smtClean="0">
                <a:solidFill>
                  <a:prstClr val="white"/>
                </a:solidFill>
              </a:rPr>
              <a:t>&gt;&gt;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85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1655</Words>
  <Application>Microsoft Office PowerPoint</Application>
  <PresentationFormat>Экран (4:3)</PresentationFormat>
  <Paragraphs>241</Paragraphs>
  <Slides>55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Новшества   СПС Консультант Плюс 2020</vt:lpstr>
      <vt:lpstr>Слайд 2</vt:lpstr>
      <vt:lpstr>Уточнение по норме</vt:lpstr>
      <vt:lpstr>Пример «Уточнение по норме»</vt:lpstr>
      <vt:lpstr>Новшества в оффлайн-версиях </vt:lpstr>
      <vt:lpstr>Проверка ссылок на актуальность</vt:lpstr>
      <vt:lpstr>Пример «Проверка ссылок на актуальность»</vt:lpstr>
      <vt:lpstr>Калькуляторы позволяют</vt:lpstr>
      <vt:lpstr>Пример «Калькуляторы»</vt:lpstr>
      <vt:lpstr>Маркеры в тексте документа</vt:lpstr>
      <vt:lpstr>Пример работы с маркером</vt:lpstr>
      <vt:lpstr>Блок напоминай профиля  «Универсальный для бюджетных организаций» </vt:lpstr>
      <vt:lpstr>Пример «Блок напоминай профиля  «Универсальный для бюджетных организаций»» </vt:lpstr>
      <vt:lpstr>Архив технических норм. </vt:lpstr>
      <vt:lpstr>Архив технических норм. Пример</vt:lpstr>
      <vt:lpstr>Новшества для юристов </vt:lpstr>
      <vt:lpstr> Перспективы и риски судебных споров</vt:lpstr>
      <vt:lpstr>СС Перспективы и риски арбитражных споров содержит:</vt:lpstr>
      <vt:lpstr>Пример  «СС Перспективы и риски арбитражных споров» </vt:lpstr>
      <vt:lpstr>СС Перспективы и риски споров в суде общей юрисдикции поможет:</vt:lpstr>
      <vt:lpstr>Пример «СС Перспективы и риски споров  в суде общей юрисдикции»</vt:lpstr>
      <vt:lpstr>Карточка поиска по судебной практике</vt:lpstr>
      <vt:lpstr>Карточка поиска по судебной практике</vt:lpstr>
      <vt:lpstr>Пример «Карточка поиска»</vt:lpstr>
      <vt:lpstr>Специальный поиск судебной практики</vt:lpstr>
      <vt:lpstr>Пример  «Специальный поиск судебной практики»</vt:lpstr>
      <vt:lpstr>Супермассив судебной практики</vt:lpstr>
      <vt:lpstr>Расширение судебной практики</vt:lpstr>
      <vt:lpstr>Преимущества интеграции архивов судебной практики в комплект</vt:lpstr>
      <vt:lpstr>Пример  «Супермассив судебной практики»</vt:lpstr>
      <vt:lpstr>Новые военные суды:</vt:lpstr>
      <vt:lpstr>ИБ Кассационный военный суд</vt:lpstr>
      <vt:lpstr>Пример «ИБ Кассационный военный суд»</vt:lpstr>
      <vt:lpstr>ИБ Окружные (флотские) военные суды</vt:lpstr>
      <vt:lpstr>Пример  «ИБ Окружные (флотские) военные суды»</vt:lpstr>
      <vt:lpstr>ИБ Окружные (флотские) и  гарнизонные военные суды</vt:lpstr>
      <vt:lpstr>Пример «ИБ Окружные (флотские)  и гарнизонные военные суды»</vt:lpstr>
      <vt:lpstr>Слайд 38</vt:lpstr>
      <vt:lpstr>Слайд 39</vt:lpstr>
      <vt:lpstr>Вводятся новые продукты с обзорами изменений по шести темам:</vt:lpstr>
      <vt:lpstr>Изменения в проверках органами власти </vt:lpstr>
      <vt:lpstr>Изменения в проверках органами власти </vt:lpstr>
      <vt:lpstr>Изменения в регулировании  судебно-претензионной работы</vt:lpstr>
      <vt:lpstr>Изменения в регулировании  судебно-претензионной работы</vt:lpstr>
      <vt:lpstr>Изменения в регулировании  корпоративных процедур</vt:lpstr>
      <vt:lpstr>Изменения в регулировании  корпоративных процедур</vt:lpstr>
      <vt:lpstr>Изменения в регулировании госзакупок </vt:lpstr>
      <vt:lpstr>Изменения в регулировании госзакупок </vt:lpstr>
      <vt:lpstr>Изменения в бюджетной сфере </vt:lpstr>
      <vt:lpstr>Изменения в бюджетной сфере </vt:lpstr>
      <vt:lpstr>Изменения по налогам и кадрам </vt:lpstr>
      <vt:lpstr>Изменения по налогам и кадрам </vt:lpstr>
      <vt:lpstr>Проверки и Штрафы</vt:lpstr>
      <vt:lpstr>Пример «Проверки и Штрафы»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Новшества в  СПС Консультант Плюс</dc:title>
  <dc:creator>климакина</dc:creator>
  <cp:lastModifiedBy>Клим</cp:lastModifiedBy>
  <cp:revision>102</cp:revision>
  <dcterms:created xsi:type="dcterms:W3CDTF">2020-09-28T06:38:02Z</dcterms:created>
  <dcterms:modified xsi:type="dcterms:W3CDTF">2020-10-19T14:08:16Z</dcterms:modified>
</cp:coreProperties>
</file>